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Bebas Neue" panose="020B0606020202050201" pitchFamily="34" charset="77"/>
      <p:regular r:id="rId17"/>
    </p:embeddedFont>
    <p:embeddedFont>
      <p:font typeface="Canva Sans Bold" panose="020B0803030501040103" pitchFamily="34" charset="0"/>
      <p:regular r:id="rId18"/>
      <p:bold r:id="rId19"/>
    </p:embeddedFont>
    <p:embeddedFont>
      <p:font typeface="Handy Casual" pitchFamily="2" charset="77"/>
      <p:regular r:id="rId20"/>
    </p:embeddedFont>
    <p:embeddedFont>
      <p:font typeface="TC October" pitchFamily="2" charset="77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7" autoAdjust="0"/>
    <p:restoredTop sz="94560" autoAdjust="0"/>
  </p:normalViewPr>
  <p:slideViewPr>
    <p:cSldViewPr>
      <p:cViewPr varScale="1">
        <p:scale>
          <a:sx n="68" d="100"/>
          <a:sy n="68" d="100"/>
        </p:scale>
        <p:origin x="12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png"/><Relationship Id="rId7" Type="http://schemas.openxmlformats.org/officeDocument/2006/relationships/image" Target="../media/image6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4" Type="http://schemas.openxmlformats.org/officeDocument/2006/relationships/image" Target="../media/image65.svg"/><Relationship Id="rId9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68.png"/><Relationship Id="rId7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10" Type="http://schemas.openxmlformats.org/officeDocument/2006/relationships/image" Target="../media/image73.svg"/><Relationship Id="rId4" Type="http://schemas.openxmlformats.org/officeDocument/2006/relationships/image" Target="../media/image69.sv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Relationship Id="rId9" Type="http://schemas.openxmlformats.org/officeDocument/2006/relationships/image" Target="../media/image8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svg"/><Relationship Id="rId4" Type="http://schemas.openxmlformats.org/officeDocument/2006/relationships/image" Target="../media/image86.svg"/><Relationship Id="rId9" Type="http://schemas.openxmlformats.org/officeDocument/2006/relationships/image" Target="../media/image91.png"/><Relationship Id="rId14" Type="http://schemas.openxmlformats.org/officeDocument/2006/relationships/image" Target="../media/image9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" Type="http://schemas.openxmlformats.org/officeDocument/2006/relationships/image" Target="../media/image9.png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" Type="http://schemas.openxmlformats.org/officeDocument/2006/relationships/image" Target="../media/image9.png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9.png"/><Relationship Id="rId18" Type="http://schemas.openxmlformats.org/officeDocument/2006/relationships/image" Target="../media/image48.sv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8.svg"/><Relationship Id="rId17" Type="http://schemas.openxmlformats.org/officeDocument/2006/relationships/image" Target="../media/image47.png"/><Relationship Id="rId2" Type="http://schemas.openxmlformats.org/officeDocument/2006/relationships/image" Target="../media/image9.png"/><Relationship Id="rId16" Type="http://schemas.openxmlformats.org/officeDocument/2006/relationships/image" Target="../media/image42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7.png"/><Relationship Id="rId24" Type="http://schemas.openxmlformats.org/officeDocument/2006/relationships/image" Target="../media/image50.svg"/><Relationship Id="rId5" Type="http://schemas.openxmlformats.org/officeDocument/2006/relationships/image" Target="../media/image29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4.svg"/><Relationship Id="rId19" Type="http://schemas.openxmlformats.org/officeDocument/2006/relationships/image" Target="../media/image35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40.svg"/><Relationship Id="rId22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75" t="-17316" b="-6743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3645939" y="2403577"/>
            <a:ext cx="11749373" cy="506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50"/>
              </a:lnSpc>
            </a:pPr>
            <a:r>
              <a:rPr lang="en-US" sz="15000">
                <a:solidFill>
                  <a:srgbClr val="3D372C"/>
                </a:solidFill>
                <a:latin typeface="TC October"/>
                <a:ea typeface="TC October"/>
                <a:cs typeface="TC October"/>
                <a:sym typeface="TC October"/>
              </a:rPr>
              <a:t>PIA ERZIEHER/INNEN </a:t>
            </a:r>
          </a:p>
        </p:txBody>
      </p:sp>
      <p:sp>
        <p:nvSpPr>
          <p:cNvPr id="4" name="Freeform 4"/>
          <p:cNvSpPr/>
          <p:nvPr/>
        </p:nvSpPr>
        <p:spPr>
          <a:xfrm rot="457206">
            <a:off x="14028715" y="4374378"/>
            <a:ext cx="3580159" cy="3779438"/>
          </a:xfrm>
          <a:custGeom>
            <a:avLst/>
            <a:gdLst/>
            <a:ahLst/>
            <a:cxnLst/>
            <a:rect l="l" t="t" r="r" b="b"/>
            <a:pathLst>
              <a:path w="3580159" h="3779438">
                <a:moveTo>
                  <a:pt x="0" y="0"/>
                </a:moveTo>
                <a:lnTo>
                  <a:pt x="3580159" y="0"/>
                </a:lnTo>
                <a:lnTo>
                  <a:pt x="3580159" y="3779439"/>
                </a:lnTo>
                <a:lnTo>
                  <a:pt x="0" y="3779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 rot="-733672">
            <a:off x="1061280" y="300824"/>
            <a:ext cx="3800341" cy="4239731"/>
          </a:xfrm>
          <a:custGeom>
            <a:avLst/>
            <a:gdLst/>
            <a:ahLst/>
            <a:cxnLst/>
            <a:rect l="l" t="t" r="r" b="b"/>
            <a:pathLst>
              <a:path w="3800341" h="4239731">
                <a:moveTo>
                  <a:pt x="0" y="0"/>
                </a:moveTo>
                <a:lnTo>
                  <a:pt x="3800342" y="0"/>
                </a:lnTo>
                <a:lnTo>
                  <a:pt x="3800342" y="4239731"/>
                </a:lnTo>
                <a:lnTo>
                  <a:pt x="0" y="4239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12112913" y="2420689"/>
            <a:ext cx="2898902" cy="954069"/>
          </a:xfrm>
          <a:custGeom>
            <a:avLst/>
            <a:gdLst/>
            <a:ahLst/>
            <a:cxnLst/>
            <a:rect l="l" t="t" r="r" b="b"/>
            <a:pathLst>
              <a:path w="2898902" h="954069">
                <a:moveTo>
                  <a:pt x="0" y="0"/>
                </a:moveTo>
                <a:lnTo>
                  <a:pt x="2898902" y="0"/>
                </a:lnTo>
                <a:lnTo>
                  <a:pt x="2898902" y="954069"/>
                </a:lnTo>
                <a:lnTo>
                  <a:pt x="0" y="9540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862868" y="6621627"/>
            <a:ext cx="3826573" cy="2574240"/>
          </a:xfrm>
          <a:custGeom>
            <a:avLst/>
            <a:gdLst/>
            <a:ahLst/>
            <a:cxnLst/>
            <a:rect l="l" t="t" r="r" b="b"/>
            <a:pathLst>
              <a:path w="3826573" h="2574240">
                <a:moveTo>
                  <a:pt x="0" y="0"/>
                </a:moveTo>
                <a:lnTo>
                  <a:pt x="3826573" y="0"/>
                </a:lnTo>
                <a:lnTo>
                  <a:pt x="3826573" y="2574240"/>
                </a:lnTo>
                <a:lnTo>
                  <a:pt x="0" y="2574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5419982" y="6159323"/>
            <a:ext cx="8007400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D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praxisintegrierte</a:t>
            </a:r>
          </a:p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3D372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Erzieher/innenausbildung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877728" y="6344304"/>
            <a:ext cx="4726156" cy="3609602"/>
          </a:xfrm>
          <a:custGeom>
            <a:avLst/>
            <a:gdLst/>
            <a:ahLst/>
            <a:cxnLst/>
            <a:rect l="l" t="t" r="r" b="b"/>
            <a:pathLst>
              <a:path w="4726156" h="3609602">
                <a:moveTo>
                  <a:pt x="0" y="0"/>
                </a:moveTo>
                <a:lnTo>
                  <a:pt x="4726156" y="0"/>
                </a:lnTo>
                <a:lnTo>
                  <a:pt x="4726156" y="3609602"/>
                </a:lnTo>
                <a:lnTo>
                  <a:pt x="0" y="3609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83156" y="1051495"/>
            <a:ext cx="8115300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1200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UNTERRICHT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541087" y="301342"/>
            <a:ext cx="10454519" cy="9758012"/>
            <a:chOff x="130164" y="531488"/>
            <a:chExt cx="13939359" cy="13010683"/>
          </a:xfrm>
        </p:grpSpPr>
        <p:sp>
          <p:nvSpPr>
            <p:cNvPr id="6" name="Freeform 6"/>
            <p:cNvSpPr/>
            <p:nvPr/>
          </p:nvSpPr>
          <p:spPr>
            <a:xfrm>
              <a:off x="445772" y="531488"/>
              <a:ext cx="13623751" cy="13010683"/>
            </a:xfrm>
            <a:custGeom>
              <a:avLst/>
              <a:gdLst/>
              <a:ahLst/>
              <a:cxnLst/>
              <a:rect l="l" t="t" r="r" b="b"/>
              <a:pathLst>
                <a:path w="13623751" h="13010683">
                  <a:moveTo>
                    <a:pt x="0" y="0"/>
                  </a:moveTo>
                  <a:lnTo>
                    <a:pt x="13623751" y="0"/>
                  </a:lnTo>
                  <a:lnTo>
                    <a:pt x="13623751" y="13010682"/>
                  </a:lnTo>
                  <a:lnTo>
                    <a:pt x="0" y="13010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 rot="1769060">
              <a:off x="6407178" y="1529134"/>
              <a:ext cx="6053416" cy="3908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Wahlfach 1</a:t>
              </a:r>
            </a:p>
            <a:p>
              <a:pPr algn="ctr">
                <a:lnSpc>
                  <a:spcPts val="4200"/>
                </a:lnSpc>
              </a:pPr>
              <a:r>
                <a:rPr lang="en-US" sz="35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Vertiefung in einem Bildungsbereich</a:t>
              </a:r>
            </a:p>
            <a:p>
              <a:pPr algn="ctr">
                <a:lnSpc>
                  <a:spcPts val="4200"/>
                </a:lnSpc>
              </a:pPr>
              <a:endParaRPr lang="en-US" sz="3500">
                <a:solidFill>
                  <a:srgbClr val="FDFDFC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  <a:p>
              <a:pPr algn="ctr">
                <a:lnSpc>
                  <a:spcPts val="5759"/>
                </a:lnSpc>
              </a:pPr>
              <a:endParaRPr lang="en-US" sz="3500">
                <a:solidFill>
                  <a:srgbClr val="FDFDFC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199735" y="5665229"/>
              <a:ext cx="4231806" cy="2743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00"/>
                </a:lnSpc>
              </a:pPr>
              <a:r>
                <a:rPr lang="en-US" sz="45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FACHRICHTUNGS-</a:t>
              </a:r>
            </a:p>
            <a:p>
              <a:pPr algn="ctr">
                <a:lnSpc>
                  <a:spcPts val="5400"/>
                </a:lnSpc>
              </a:pPr>
              <a:r>
                <a:rPr lang="en-US" sz="45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BEZOGENER </a:t>
              </a:r>
            </a:p>
            <a:p>
              <a:pPr algn="ctr">
                <a:lnSpc>
                  <a:spcPts val="5400"/>
                </a:lnSpc>
              </a:pPr>
              <a:r>
                <a:rPr lang="en-US" sz="45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LERNBEREICH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-1724658">
              <a:off x="1802461" y="1474028"/>
              <a:ext cx="6983879" cy="3873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39"/>
                </a:lnSpc>
              </a:pPr>
              <a:r>
                <a:rPr lang="en-US" sz="3999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Sozialpäd. Praxis</a:t>
              </a:r>
              <a:r>
                <a:rPr lang="en-US" sz="3999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 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in Einrichtungen für 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Kinder, Jugendliche &amp;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junge Erwa-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chsene</a:t>
              </a:r>
            </a:p>
            <a:p>
              <a:pPr algn="ctr">
                <a:lnSpc>
                  <a:spcPts val="3710"/>
                </a:lnSpc>
              </a:pPr>
              <a:endParaRPr lang="en-US" sz="3500">
                <a:solidFill>
                  <a:srgbClr val="FDFDFC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 rot="5400000">
              <a:off x="7529831" y="5385929"/>
              <a:ext cx="8623498" cy="3298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3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WAHLFACH 2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 dirty="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VERTIEFUNG EINES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 dirty="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ARBEITSFELDES/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 dirty="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EINER ZIELGRUPPE</a:t>
              </a:r>
            </a:p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endParaRPr lang="en-US" sz="3500" dirty="0">
                <a:solidFill>
                  <a:srgbClr val="FDFDFC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 rot="-1815782">
              <a:off x="7010152" y="10110735"/>
              <a:ext cx="5281933" cy="1479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39"/>
                </a:lnSpc>
              </a:pPr>
              <a:r>
                <a:rPr lang="en-US" sz="3999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PROJEKT-</a:t>
              </a:r>
            </a:p>
            <a:p>
              <a:pPr algn="ctr">
                <a:lnSpc>
                  <a:spcPts val="4239"/>
                </a:lnSpc>
              </a:pPr>
              <a:r>
                <a:rPr lang="en-US" sz="3999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ARBEIT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 rot="1811944">
              <a:off x="130164" y="9611914"/>
              <a:ext cx="9403772" cy="3077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DIFFERERN-</a:t>
              </a:r>
            </a:p>
            <a:p>
              <a:pPr algn="ctr">
                <a:lnSpc>
                  <a:spcPts val="479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ZIERUNGS-</a:t>
              </a:r>
            </a:p>
            <a:p>
              <a:pPr algn="ctr">
                <a:lnSpc>
                  <a:spcPts val="479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BEREICH MATHE</a:t>
              </a:r>
            </a:p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endParaRPr lang="en-US" sz="3999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 rot="-5400000">
              <a:off x="345160" y="6603735"/>
              <a:ext cx="4065669" cy="767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39"/>
                </a:lnSpc>
              </a:pPr>
              <a:r>
                <a:rPr lang="en-US" sz="3999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RELIGION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877728" y="2702603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6268329" y="2752898"/>
            <a:ext cx="11293923" cy="6734002"/>
          </a:xfrm>
          <a:custGeom>
            <a:avLst/>
            <a:gdLst/>
            <a:ahLst/>
            <a:cxnLst/>
            <a:rect l="l" t="t" r="r" b="b"/>
            <a:pathLst>
              <a:path w="11293923" h="6734002">
                <a:moveTo>
                  <a:pt x="0" y="0"/>
                </a:moveTo>
                <a:lnTo>
                  <a:pt x="11293922" y="0"/>
                </a:lnTo>
                <a:lnTo>
                  <a:pt x="11293922" y="6734002"/>
                </a:lnTo>
                <a:lnTo>
                  <a:pt x="0" y="67340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520109" y="6135948"/>
            <a:ext cx="4726156" cy="3609602"/>
          </a:xfrm>
          <a:custGeom>
            <a:avLst/>
            <a:gdLst/>
            <a:ahLst/>
            <a:cxnLst/>
            <a:rect l="l" t="t" r="r" b="b"/>
            <a:pathLst>
              <a:path w="4726156" h="3609602">
                <a:moveTo>
                  <a:pt x="0" y="0"/>
                </a:moveTo>
                <a:lnTo>
                  <a:pt x="4726156" y="0"/>
                </a:lnTo>
                <a:lnTo>
                  <a:pt x="4726156" y="3609602"/>
                </a:lnTo>
                <a:lnTo>
                  <a:pt x="0" y="3609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520109" y="2494248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11284058" y="5351853"/>
            <a:ext cx="1164638" cy="1536093"/>
          </a:xfrm>
          <a:custGeom>
            <a:avLst/>
            <a:gdLst/>
            <a:ahLst/>
            <a:cxnLst/>
            <a:rect l="l" t="t" r="r" b="b"/>
            <a:pathLst>
              <a:path w="1164638" h="1536093">
                <a:moveTo>
                  <a:pt x="0" y="0"/>
                </a:moveTo>
                <a:lnTo>
                  <a:pt x="1164638" y="0"/>
                </a:lnTo>
                <a:lnTo>
                  <a:pt x="1164638" y="1536093"/>
                </a:lnTo>
                <a:lnTo>
                  <a:pt x="0" y="15360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-4364223" y="476250"/>
            <a:ext cx="16230600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12000" dirty="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UNTERRICHT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17662" y="7575774"/>
            <a:ext cx="488853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NATURWISSENSCHAFTEN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17662" y="3433769"/>
            <a:ext cx="4163169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POLITIK/</a:t>
            </a:r>
          </a:p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GESELLSCHAFTSLEHRE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68400" y="4060213"/>
            <a:ext cx="203250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ENGLISCH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80521" y="6906411"/>
            <a:ext cx="3715467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DEUTSCH/</a:t>
            </a:r>
          </a:p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KOMMUNIKATION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69844" y="598290"/>
            <a:ext cx="6890891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FFD034"/>
                </a:solidFill>
                <a:latin typeface="Handy Casual"/>
                <a:ea typeface="Handy Casual"/>
                <a:cs typeface="Handy Casual"/>
                <a:sym typeface="Handy Casual"/>
              </a:rPr>
              <a:t>FACHRICHTUNGS-</a:t>
            </a:r>
          </a:p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FFD034"/>
                </a:solidFill>
                <a:latin typeface="Handy Casual"/>
                <a:ea typeface="Handy Casual"/>
                <a:cs typeface="Handy Casual"/>
                <a:sym typeface="Handy Casual"/>
              </a:rPr>
              <a:t>ÜBERGREIFENDER LERNBEREICH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343808" y="4451381"/>
            <a:ext cx="7663474" cy="4942502"/>
            <a:chOff x="0" y="0"/>
            <a:chExt cx="10217966" cy="6590002"/>
          </a:xfrm>
        </p:grpSpPr>
        <p:sp>
          <p:nvSpPr>
            <p:cNvPr id="4" name="Freeform 4"/>
            <p:cNvSpPr/>
            <p:nvPr/>
          </p:nvSpPr>
          <p:spPr>
            <a:xfrm rot="-624127">
              <a:off x="420034" y="422801"/>
              <a:ext cx="5149514" cy="5121426"/>
            </a:xfrm>
            <a:custGeom>
              <a:avLst/>
              <a:gdLst/>
              <a:ahLst/>
              <a:cxnLst/>
              <a:rect l="l" t="t" r="r" b="b"/>
              <a:pathLst>
                <a:path w="5149514" h="5121426">
                  <a:moveTo>
                    <a:pt x="0" y="0"/>
                  </a:moveTo>
                  <a:lnTo>
                    <a:pt x="5149515" y="0"/>
                  </a:lnTo>
                  <a:lnTo>
                    <a:pt x="5149515" y="5121426"/>
                  </a:lnTo>
                  <a:lnTo>
                    <a:pt x="0" y="5121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79096" y="759867"/>
              <a:ext cx="6638870" cy="5830135"/>
            </a:xfrm>
            <a:custGeom>
              <a:avLst/>
              <a:gdLst/>
              <a:ahLst/>
              <a:cxnLst/>
              <a:rect l="l" t="t" r="r" b="b"/>
              <a:pathLst>
                <a:path w="6638870" h="5830135">
                  <a:moveTo>
                    <a:pt x="0" y="0"/>
                  </a:moveTo>
                  <a:lnTo>
                    <a:pt x="6638870" y="0"/>
                  </a:lnTo>
                  <a:lnTo>
                    <a:pt x="6638870" y="5830135"/>
                  </a:lnTo>
                  <a:lnTo>
                    <a:pt x="0" y="5830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Freeform 6"/>
            <p:cNvSpPr/>
            <p:nvPr/>
          </p:nvSpPr>
          <p:spPr>
            <a:xfrm rot="210018">
              <a:off x="3881858" y="209678"/>
              <a:ext cx="2454250" cy="2436401"/>
            </a:xfrm>
            <a:custGeom>
              <a:avLst/>
              <a:gdLst/>
              <a:ahLst/>
              <a:cxnLst/>
              <a:rect l="l" t="t" r="r" b="b"/>
              <a:pathLst>
                <a:path w="2454250" h="2436401">
                  <a:moveTo>
                    <a:pt x="0" y="0"/>
                  </a:moveTo>
                  <a:lnTo>
                    <a:pt x="2454250" y="0"/>
                  </a:lnTo>
                  <a:lnTo>
                    <a:pt x="2454250" y="2436401"/>
                  </a:lnTo>
                  <a:lnTo>
                    <a:pt x="0" y="2436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43808" y="1150965"/>
            <a:ext cx="8115300" cy="276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1200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WAS UNS AUSMACHT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894119" y="635316"/>
            <a:ext cx="9016367" cy="9016367"/>
            <a:chOff x="0" y="0"/>
            <a:chExt cx="12021823" cy="120218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021823" cy="12021823"/>
            </a:xfrm>
            <a:custGeom>
              <a:avLst/>
              <a:gdLst/>
              <a:ahLst/>
              <a:cxnLst/>
              <a:rect l="l" t="t" r="r" b="b"/>
              <a:pathLst>
                <a:path w="12021823" h="12021823">
                  <a:moveTo>
                    <a:pt x="0" y="0"/>
                  </a:moveTo>
                  <a:lnTo>
                    <a:pt x="12021823" y="0"/>
                  </a:lnTo>
                  <a:lnTo>
                    <a:pt x="12021823" y="12021823"/>
                  </a:lnTo>
                  <a:lnTo>
                    <a:pt x="0" y="1202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856520" y="1434859"/>
              <a:ext cx="38897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PERSÖNLICHE BETREUUNG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231822" y="2612416"/>
              <a:ext cx="3244860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FACHRÄUME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680376" y="5107971"/>
              <a:ext cx="1980061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PRAXISNÄHE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854252" y="8707772"/>
              <a:ext cx="2995216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EXTERNE LERNORTE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983326" y="9546183"/>
              <a:ext cx="2248495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“KURZE” WEGE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57936" y="4390416"/>
              <a:ext cx="2529880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“OFFENE” TÜREN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57936" y="7577470"/>
              <a:ext cx="3705027" cy="628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FAMILIÄRE ATMOSPHÄRE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3061612" y="4717332"/>
            <a:ext cx="3780917" cy="4902324"/>
          </a:xfrm>
          <a:custGeom>
            <a:avLst/>
            <a:gdLst/>
            <a:ahLst/>
            <a:cxnLst/>
            <a:rect l="l" t="t" r="r" b="b"/>
            <a:pathLst>
              <a:path w="3780917" h="4902324">
                <a:moveTo>
                  <a:pt x="0" y="0"/>
                </a:moveTo>
                <a:lnTo>
                  <a:pt x="3780917" y="0"/>
                </a:lnTo>
                <a:lnTo>
                  <a:pt x="3780917" y="4902324"/>
                </a:lnTo>
                <a:lnTo>
                  <a:pt x="0" y="49023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-988550" y="755730"/>
            <a:ext cx="12273481" cy="8775539"/>
          </a:xfrm>
          <a:custGeom>
            <a:avLst/>
            <a:gdLst/>
            <a:ahLst/>
            <a:cxnLst/>
            <a:rect l="l" t="t" r="r" b="b"/>
            <a:pathLst>
              <a:path w="12273481" h="8775539">
                <a:moveTo>
                  <a:pt x="0" y="0"/>
                </a:moveTo>
                <a:lnTo>
                  <a:pt x="12273482" y="0"/>
                </a:lnTo>
                <a:lnTo>
                  <a:pt x="12273482" y="8775540"/>
                </a:lnTo>
                <a:lnTo>
                  <a:pt x="0" y="87755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1160502" y="1343025"/>
            <a:ext cx="7132853" cy="3359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9999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ZUGANGS-</a:t>
            </a:r>
          </a:p>
          <a:p>
            <a:pPr algn="ctr">
              <a:lnSpc>
                <a:spcPts val="8499"/>
              </a:lnSpc>
            </a:pPr>
            <a:r>
              <a:rPr lang="en-US" sz="9999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VORAUS-</a:t>
            </a:r>
          </a:p>
          <a:p>
            <a:pPr algn="ctr">
              <a:lnSpc>
                <a:spcPts val="8499"/>
              </a:lnSpc>
            </a:pPr>
            <a:r>
              <a:rPr lang="en-US" sz="9999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SETZUNGEN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52690" y="3164552"/>
            <a:ext cx="4707811" cy="163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ABITUR &amp; SOZIALPÄD. PRAKTIKUM </a:t>
            </a:r>
          </a:p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VON 6 WOCHEN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71922" y="793830"/>
            <a:ext cx="5069347" cy="163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BERUFSAUSBILDUNG &amp;</a:t>
            </a:r>
          </a:p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SOZIALPÄD. PRAKTIKUM </a:t>
            </a:r>
          </a:p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VON 6 WOCHEN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52690" y="8158480"/>
            <a:ext cx="4707811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FACHABITUR SOZIAL- UND GESUNDHEITSWESEN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613629" y="4032700"/>
            <a:ext cx="4707811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E PIA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71839" y="5535274"/>
            <a:ext cx="4134743" cy="163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EINSCHLÄGIGE BERUFSAUS-</a:t>
            </a:r>
          </a:p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BILDUNG: Z. B. KINDER-</a:t>
            </a:r>
          </a:p>
          <a:p>
            <a:pPr algn="ctr">
              <a:lnSpc>
                <a:spcPts val="4239"/>
              </a:lnSpc>
            </a:pPr>
            <a:r>
              <a:rPr lang="en-US" sz="39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PFLEGER/IN,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292921" y="1565364"/>
            <a:ext cx="7851079" cy="7880632"/>
          </a:xfrm>
          <a:custGeom>
            <a:avLst/>
            <a:gdLst/>
            <a:ahLst/>
            <a:cxnLst/>
            <a:rect l="l" t="t" r="r" b="b"/>
            <a:pathLst>
              <a:path w="7851079" h="7880632">
                <a:moveTo>
                  <a:pt x="0" y="0"/>
                </a:moveTo>
                <a:lnTo>
                  <a:pt x="7851079" y="0"/>
                </a:lnTo>
                <a:lnTo>
                  <a:pt x="7851079" y="7880632"/>
                </a:lnTo>
                <a:lnTo>
                  <a:pt x="0" y="7880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8413000" y="399576"/>
            <a:ext cx="2006790" cy="2006790"/>
          </a:xfrm>
          <a:custGeom>
            <a:avLst/>
            <a:gdLst/>
            <a:ahLst/>
            <a:cxnLst/>
            <a:rect l="l" t="t" r="r" b="b"/>
            <a:pathLst>
              <a:path w="2006790" h="2006790">
                <a:moveTo>
                  <a:pt x="0" y="0"/>
                </a:moveTo>
                <a:lnTo>
                  <a:pt x="2006790" y="0"/>
                </a:lnTo>
                <a:lnTo>
                  <a:pt x="2006790" y="2006790"/>
                </a:lnTo>
                <a:lnTo>
                  <a:pt x="0" y="20067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5540083" y="7384196"/>
            <a:ext cx="2384788" cy="2513611"/>
          </a:xfrm>
          <a:custGeom>
            <a:avLst/>
            <a:gdLst/>
            <a:ahLst/>
            <a:cxnLst/>
            <a:rect l="l" t="t" r="r" b="b"/>
            <a:pathLst>
              <a:path w="2384788" h="2513611">
                <a:moveTo>
                  <a:pt x="0" y="0"/>
                </a:moveTo>
                <a:lnTo>
                  <a:pt x="2384788" y="0"/>
                </a:lnTo>
                <a:lnTo>
                  <a:pt x="2384788" y="2513610"/>
                </a:lnTo>
                <a:lnTo>
                  <a:pt x="0" y="25136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437814" y="348966"/>
            <a:ext cx="1710214" cy="2057400"/>
          </a:xfrm>
          <a:custGeom>
            <a:avLst/>
            <a:gdLst/>
            <a:ahLst/>
            <a:cxnLst/>
            <a:rect l="l" t="t" r="r" b="b"/>
            <a:pathLst>
              <a:path w="1710214" h="2057400">
                <a:moveTo>
                  <a:pt x="0" y="0"/>
                </a:moveTo>
                <a:lnTo>
                  <a:pt x="1710213" y="0"/>
                </a:lnTo>
                <a:lnTo>
                  <a:pt x="17102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10419790" y="2249460"/>
            <a:ext cx="6839510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1200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BEWERBUNG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54219" y="4915310"/>
            <a:ext cx="8170652" cy="230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BITTE AUSDRUCKEN UND IN DER </a:t>
            </a:r>
          </a:p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DÜSSELDORFER STR. ABGEBEN </a:t>
            </a:r>
          </a:p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(Z. HD. FRAU GAST)</a:t>
            </a:r>
          </a:p>
        </p:txBody>
      </p:sp>
      <p:sp>
        <p:nvSpPr>
          <p:cNvPr id="9" name="TextBox 9"/>
          <p:cNvSpPr txBox="1"/>
          <p:nvPr/>
        </p:nvSpPr>
        <p:spPr>
          <a:xfrm rot="2107384">
            <a:off x="3235307" y="2525644"/>
            <a:ext cx="297000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ANMELDEBOGEN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91297" y="3025727"/>
            <a:ext cx="334432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ANSCHREIBEN &amp;</a:t>
            </a:r>
          </a:p>
          <a:p>
            <a:pPr marL="0" lvl="1" indent="0"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LEBENSLAUF</a:t>
            </a:r>
          </a:p>
        </p:txBody>
      </p:sp>
      <p:sp>
        <p:nvSpPr>
          <p:cNvPr id="11" name="TextBox 11"/>
          <p:cNvSpPr txBox="1"/>
          <p:nvPr/>
        </p:nvSpPr>
        <p:spPr>
          <a:xfrm rot="4352242">
            <a:off x="4752302" y="2803794"/>
            <a:ext cx="3298429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SCHULBEWERBUNG.DE</a:t>
            </a:r>
          </a:p>
        </p:txBody>
      </p:sp>
      <p:sp>
        <p:nvSpPr>
          <p:cNvPr id="12" name="TextBox 12"/>
          <p:cNvSpPr txBox="1"/>
          <p:nvPr/>
        </p:nvSpPr>
        <p:spPr>
          <a:xfrm rot="-4288524">
            <a:off x="1204793" y="6274938"/>
            <a:ext cx="2810137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PRAKTIKUMS-</a:t>
            </a:r>
          </a:p>
          <a:p>
            <a:pPr marL="0" lvl="1" indent="0"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VERTRAG (KOPIE)</a:t>
            </a:r>
          </a:p>
        </p:txBody>
      </p:sp>
      <p:sp>
        <p:nvSpPr>
          <p:cNvPr id="13" name="TextBox 13"/>
          <p:cNvSpPr txBox="1"/>
          <p:nvPr/>
        </p:nvSpPr>
        <p:spPr>
          <a:xfrm rot="-2158744">
            <a:off x="6770867" y="4440750"/>
            <a:ext cx="226296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SCHULZEUGNISSE</a:t>
            </a:r>
          </a:p>
        </p:txBody>
      </p:sp>
      <p:sp>
        <p:nvSpPr>
          <p:cNvPr id="14" name="TextBox 14"/>
          <p:cNvSpPr txBox="1"/>
          <p:nvPr/>
        </p:nvSpPr>
        <p:spPr>
          <a:xfrm rot="-2110415">
            <a:off x="7168265" y="5583729"/>
            <a:ext cx="1878360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KOOPERATIONS-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VERTRAG</a:t>
            </a:r>
          </a:p>
        </p:txBody>
      </p:sp>
      <p:sp>
        <p:nvSpPr>
          <p:cNvPr id="15" name="TextBox 15"/>
          <p:cNvSpPr txBox="1"/>
          <p:nvPr/>
        </p:nvSpPr>
        <p:spPr>
          <a:xfrm rot="-4356317">
            <a:off x="2011996" y="7406405"/>
            <a:ext cx="3004055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PRAKTIKUMS-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GENEHMIGUNG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70018" y="7052538"/>
            <a:ext cx="1642914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MASERNIMPF-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NACHWEIS</a:t>
            </a:r>
          </a:p>
        </p:txBody>
      </p:sp>
      <p:sp>
        <p:nvSpPr>
          <p:cNvPr id="17" name="TextBox 17"/>
          <p:cNvSpPr txBox="1"/>
          <p:nvPr/>
        </p:nvSpPr>
        <p:spPr>
          <a:xfrm rot="2225284">
            <a:off x="4598912" y="7975912"/>
            <a:ext cx="2172593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FÜHRUNGSZEUGNIS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38166" y="4210333"/>
            <a:ext cx="1596777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PRAKTIKUMS-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NACHWEISE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75" t="-17316" b="-6743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 rot="811031">
            <a:off x="812421" y="7823232"/>
            <a:ext cx="2346980" cy="1736765"/>
          </a:xfrm>
          <a:custGeom>
            <a:avLst/>
            <a:gdLst/>
            <a:ahLst/>
            <a:cxnLst/>
            <a:rect l="l" t="t" r="r" b="b"/>
            <a:pathLst>
              <a:path w="2346980" h="1736765">
                <a:moveTo>
                  <a:pt x="0" y="0"/>
                </a:moveTo>
                <a:lnTo>
                  <a:pt x="2346980" y="0"/>
                </a:lnTo>
                <a:lnTo>
                  <a:pt x="2346980" y="1736765"/>
                </a:lnTo>
                <a:lnTo>
                  <a:pt x="0" y="1736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 rot="-141864">
            <a:off x="13858774" y="863499"/>
            <a:ext cx="3024223" cy="2644820"/>
          </a:xfrm>
          <a:custGeom>
            <a:avLst/>
            <a:gdLst/>
            <a:ahLst/>
            <a:cxnLst/>
            <a:rect l="l" t="t" r="r" b="b"/>
            <a:pathLst>
              <a:path w="3024223" h="2644820">
                <a:moveTo>
                  <a:pt x="0" y="0"/>
                </a:moveTo>
                <a:lnTo>
                  <a:pt x="3024223" y="0"/>
                </a:lnTo>
                <a:lnTo>
                  <a:pt x="3024223" y="2644821"/>
                </a:lnTo>
                <a:lnTo>
                  <a:pt x="0" y="26448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 rot="518978">
            <a:off x="317411" y="6866882"/>
            <a:ext cx="1422578" cy="1412232"/>
          </a:xfrm>
          <a:custGeom>
            <a:avLst/>
            <a:gdLst/>
            <a:ahLst/>
            <a:cxnLst/>
            <a:rect l="l" t="t" r="r" b="b"/>
            <a:pathLst>
              <a:path w="1422578" h="1412232">
                <a:moveTo>
                  <a:pt x="0" y="0"/>
                </a:moveTo>
                <a:lnTo>
                  <a:pt x="1422578" y="0"/>
                </a:lnTo>
                <a:lnTo>
                  <a:pt x="1422578" y="1412232"/>
                </a:lnTo>
                <a:lnTo>
                  <a:pt x="0" y="1412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3549435" y="2705628"/>
            <a:ext cx="10256070" cy="276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12000">
                <a:solidFill>
                  <a:srgbClr val="3D372C"/>
                </a:solidFill>
                <a:latin typeface="TC October"/>
                <a:ea typeface="TC October"/>
                <a:cs typeface="TC October"/>
                <a:sym typeface="TC October"/>
              </a:rPr>
              <a:t>BEREIT SICH BEI UNS ANZUMELDEN?</a:t>
            </a:r>
          </a:p>
        </p:txBody>
      </p:sp>
      <p:sp>
        <p:nvSpPr>
          <p:cNvPr id="7" name="Freeform 7"/>
          <p:cNvSpPr/>
          <p:nvPr/>
        </p:nvSpPr>
        <p:spPr>
          <a:xfrm>
            <a:off x="2507854" y="7016452"/>
            <a:ext cx="556546" cy="556546"/>
          </a:xfrm>
          <a:custGeom>
            <a:avLst/>
            <a:gdLst/>
            <a:ahLst/>
            <a:cxnLst/>
            <a:rect l="l" t="t" r="r" b="b"/>
            <a:pathLst>
              <a:path w="556546" h="556546">
                <a:moveTo>
                  <a:pt x="0" y="0"/>
                </a:moveTo>
                <a:lnTo>
                  <a:pt x="556546" y="0"/>
                </a:lnTo>
                <a:lnTo>
                  <a:pt x="556546" y="556546"/>
                </a:lnTo>
                <a:lnTo>
                  <a:pt x="0" y="5565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3153306" y="7051838"/>
            <a:ext cx="2406035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3D372C"/>
                </a:solidFill>
                <a:latin typeface="Handy Casual"/>
                <a:ea typeface="Handy Casual"/>
                <a:cs typeface="Handy Casual"/>
                <a:sym typeface="Handy Casual"/>
              </a:rPr>
              <a:t>02171 708740</a:t>
            </a:r>
          </a:p>
        </p:txBody>
      </p:sp>
      <p:sp>
        <p:nvSpPr>
          <p:cNvPr id="9" name="Freeform 9"/>
          <p:cNvSpPr/>
          <p:nvPr/>
        </p:nvSpPr>
        <p:spPr>
          <a:xfrm>
            <a:off x="6462636" y="7016452"/>
            <a:ext cx="556546" cy="556546"/>
          </a:xfrm>
          <a:custGeom>
            <a:avLst/>
            <a:gdLst/>
            <a:ahLst/>
            <a:cxnLst/>
            <a:rect l="l" t="t" r="r" b="b"/>
            <a:pathLst>
              <a:path w="556546" h="556546">
                <a:moveTo>
                  <a:pt x="0" y="0"/>
                </a:moveTo>
                <a:lnTo>
                  <a:pt x="556546" y="0"/>
                </a:lnTo>
                <a:lnTo>
                  <a:pt x="556546" y="556546"/>
                </a:lnTo>
                <a:lnTo>
                  <a:pt x="0" y="5565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TextBox 10"/>
          <p:cNvSpPr txBox="1"/>
          <p:nvPr/>
        </p:nvSpPr>
        <p:spPr>
          <a:xfrm>
            <a:off x="7104907" y="7051838"/>
            <a:ext cx="357445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3840"/>
              </a:lnSpc>
              <a:spcBef>
                <a:spcPct val="0"/>
              </a:spcBef>
            </a:pPr>
            <a:r>
              <a:rPr lang="en-US" sz="3200" u="none" strike="noStrike">
                <a:solidFill>
                  <a:srgbClr val="3D372C"/>
                </a:solidFill>
                <a:latin typeface="Handy Casual"/>
                <a:ea typeface="Handy Casual"/>
                <a:cs typeface="Handy Casual"/>
                <a:sym typeface="Handy Casual"/>
              </a:rPr>
              <a:t>www.bk-opladen.de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582652" y="7016452"/>
            <a:ext cx="537320" cy="556546"/>
          </a:xfrm>
          <a:custGeom>
            <a:avLst/>
            <a:gdLst/>
            <a:ahLst/>
            <a:cxnLst/>
            <a:rect l="l" t="t" r="r" b="b"/>
            <a:pathLst>
              <a:path w="537320" h="556546">
                <a:moveTo>
                  <a:pt x="0" y="0"/>
                </a:moveTo>
                <a:lnTo>
                  <a:pt x="537320" y="0"/>
                </a:lnTo>
                <a:lnTo>
                  <a:pt x="537320" y="556546"/>
                </a:lnTo>
                <a:lnTo>
                  <a:pt x="0" y="5565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TextBox 12"/>
          <p:cNvSpPr txBox="1"/>
          <p:nvPr/>
        </p:nvSpPr>
        <p:spPr>
          <a:xfrm>
            <a:off x="12205697" y="7051838"/>
            <a:ext cx="357445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384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3D372C"/>
                </a:solidFill>
                <a:latin typeface="Handy Casual"/>
                <a:ea typeface="Handy Casual"/>
                <a:cs typeface="Handy Casual"/>
                <a:sym typeface="Handy Casual"/>
              </a:rPr>
              <a:t>m.gast@bk-opladen.de</a:t>
            </a:r>
            <a:endParaRPr lang="en-US" sz="3200" dirty="0">
              <a:solidFill>
                <a:srgbClr val="3D372C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64470" y="5734789"/>
            <a:ext cx="782600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3D372C"/>
                </a:solidFill>
                <a:latin typeface="Handy Casual"/>
                <a:ea typeface="Handy Casual"/>
                <a:cs typeface="Handy Casual"/>
                <a:sym typeface="Handy Casual"/>
              </a:rPr>
              <a:t>WIR MACHEN DIE ERZIEHERINNEN UND ERZIEHER VON MORGEN.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 rot="473087">
            <a:off x="10559408" y="2331675"/>
            <a:ext cx="6139036" cy="6876720"/>
          </a:xfrm>
          <a:custGeom>
            <a:avLst/>
            <a:gdLst/>
            <a:ahLst/>
            <a:cxnLst/>
            <a:rect l="l" t="t" r="r" b="b"/>
            <a:pathLst>
              <a:path w="6139036" h="6876720">
                <a:moveTo>
                  <a:pt x="0" y="0"/>
                </a:moveTo>
                <a:lnTo>
                  <a:pt x="6139036" y="0"/>
                </a:lnTo>
                <a:lnTo>
                  <a:pt x="6139036" y="6876720"/>
                </a:lnTo>
                <a:lnTo>
                  <a:pt x="0" y="6876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3190711" y="1943100"/>
            <a:ext cx="1360713" cy="2207647"/>
          </a:xfrm>
          <a:custGeom>
            <a:avLst/>
            <a:gdLst/>
            <a:ahLst/>
            <a:cxnLst/>
            <a:rect l="l" t="t" r="r" b="b"/>
            <a:pathLst>
              <a:path w="1360713" h="2207647">
                <a:moveTo>
                  <a:pt x="0" y="0"/>
                </a:moveTo>
                <a:lnTo>
                  <a:pt x="1360713" y="0"/>
                </a:lnTo>
                <a:lnTo>
                  <a:pt x="1360713" y="2207647"/>
                </a:lnTo>
                <a:lnTo>
                  <a:pt x="0" y="2207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8595081" y="-629025"/>
            <a:ext cx="2194560" cy="4114800"/>
          </a:xfrm>
          <a:custGeom>
            <a:avLst/>
            <a:gdLst/>
            <a:ahLst/>
            <a:cxnLst/>
            <a:rect l="l" t="t" r="r" b="b"/>
            <a:pathLst>
              <a:path w="2194560" h="4114800">
                <a:moveTo>
                  <a:pt x="0" y="0"/>
                </a:moveTo>
                <a:lnTo>
                  <a:pt x="2194560" y="0"/>
                </a:lnTo>
                <a:lnTo>
                  <a:pt x="21945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566432" y="2932623"/>
            <a:ext cx="7929196" cy="4739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5854" lvl="1" indent="-582927" algn="l">
              <a:lnSpc>
                <a:spcPts val="7559"/>
              </a:lnSpc>
              <a:buFont typeface="Arial"/>
              <a:buChar char="•"/>
            </a:pPr>
            <a:r>
              <a:rPr lang="en-US" sz="5399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Wer wir sind </a:t>
            </a:r>
          </a:p>
          <a:p>
            <a:pPr marL="1165854" lvl="1" indent="-582927" algn="l">
              <a:lnSpc>
                <a:spcPts val="7559"/>
              </a:lnSpc>
              <a:buFont typeface="Arial"/>
              <a:buChar char="•"/>
            </a:pPr>
            <a:r>
              <a:rPr lang="en-US" sz="5399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neuer vs. alter Bildungsgang</a:t>
            </a:r>
          </a:p>
          <a:p>
            <a:pPr marL="1165854" lvl="1" indent="-582927" algn="l">
              <a:lnSpc>
                <a:spcPts val="7559"/>
              </a:lnSpc>
              <a:buFont typeface="Arial"/>
              <a:buChar char="•"/>
            </a:pPr>
            <a:r>
              <a:rPr lang="en-US" sz="5399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Organisation der PIA</a:t>
            </a:r>
          </a:p>
          <a:p>
            <a:pPr marL="1165854" lvl="1" indent="-582927" algn="l">
              <a:lnSpc>
                <a:spcPts val="7559"/>
              </a:lnSpc>
              <a:buFont typeface="Arial"/>
              <a:buChar char="•"/>
            </a:pPr>
            <a:r>
              <a:rPr lang="en-US" sz="5399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Zugangsvoraussetzungen</a:t>
            </a:r>
          </a:p>
          <a:p>
            <a:pPr marL="1165854" lvl="1" indent="-582927" algn="l">
              <a:lnSpc>
                <a:spcPts val="7559"/>
              </a:lnSpc>
              <a:buFont typeface="Arial"/>
              <a:buChar char="•"/>
            </a:pPr>
            <a:r>
              <a:rPr lang="en-US" sz="5399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Bewerbung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466850"/>
            <a:ext cx="5165311" cy="168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99"/>
              </a:lnSpc>
            </a:pPr>
            <a:r>
              <a:rPr lang="en-US" sz="13999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INHALT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378945" y="1028700"/>
            <a:ext cx="6169975" cy="7377666"/>
            <a:chOff x="0" y="0"/>
            <a:chExt cx="8226633" cy="9836888"/>
          </a:xfrm>
        </p:grpSpPr>
        <p:sp>
          <p:nvSpPr>
            <p:cNvPr id="4" name="Freeform 4"/>
            <p:cNvSpPr/>
            <p:nvPr/>
          </p:nvSpPr>
          <p:spPr>
            <a:xfrm>
              <a:off x="0" y="1695949"/>
              <a:ext cx="8226633" cy="8140939"/>
            </a:xfrm>
            <a:custGeom>
              <a:avLst/>
              <a:gdLst/>
              <a:ahLst/>
              <a:cxnLst/>
              <a:rect l="l" t="t" r="r" b="b"/>
              <a:pathLst>
                <a:path w="8226633" h="8140939">
                  <a:moveTo>
                    <a:pt x="0" y="0"/>
                  </a:moveTo>
                  <a:lnTo>
                    <a:pt x="8226633" y="0"/>
                  </a:lnTo>
                  <a:lnTo>
                    <a:pt x="8226633" y="8140939"/>
                  </a:lnTo>
                  <a:lnTo>
                    <a:pt x="0" y="8140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Freeform 5"/>
            <p:cNvSpPr/>
            <p:nvPr/>
          </p:nvSpPr>
          <p:spPr>
            <a:xfrm rot="929357">
              <a:off x="3031471" y="158520"/>
              <a:ext cx="1523257" cy="2471361"/>
            </a:xfrm>
            <a:custGeom>
              <a:avLst/>
              <a:gdLst/>
              <a:ahLst/>
              <a:cxnLst/>
              <a:rect l="l" t="t" r="r" b="b"/>
              <a:pathLst>
                <a:path w="1523257" h="2471361">
                  <a:moveTo>
                    <a:pt x="0" y="0"/>
                  </a:moveTo>
                  <a:lnTo>
                    <a:pt x="1523257" y="0"/>
                  </a:lnTo>
                  <a:lnTo>
                    <a:pt x="1523257" y="2471361"/>
                  </a:lnTo>
                  <a:lnTo>
                    <a:pt x="0" y="2471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72912" y="905893"/>
            <a:ext cx="14742175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1200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WER WIR SIND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28890" y="3252309"/>
            <a:ext cx="842865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FACHSCHULE FÜR SOZIALPÄDAGOGIK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329872" y="4452459"/>
            <a:ext cx="11426687" cy="5401707"/>
            <a:chOff x="0" y="0"/>
            <a:chExt cx="15235583" cy="72022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235583" cy="7202275"/>
            </a:xfrm>
            <a:custGeom>
              <a:avLst/>
              <a:gdLst/>
              <a:ahLst/>
              <a:cxnLst/>
              <a:rect l="l" t="t" r="r" b="b"/>
              <a:pathLst>
                <a:path w="15235583" h="7202275">
                  <a:moveTo>
                    <a:pt x="0" y="0"/>
                  </a:moveTo>
                  <a:lnTo>
                    <a:pt x="15235583" y="0"/>
                  </a:lnTo>
                  <a:lnTo>
                    <a:pt x="15235583" y="7202275"/>
                  </a:lnTo>
                  <a:lnTo>
                    <a:pt x="0" y="7202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618535" y="5338550"/>
              <a:ext cx="3236714" cy="1748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88"/>
                </a:lnSpc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DIPLOM-</a:t>
              </a:r>
            </a:p>
            <a:p>
              <a:pPr algn="ctr">
                <a:lnSpc>
                  <a:spcPts val="5088"/>
                </a:lnSpc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PÄDAGOGEN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 rot="-490605">
              <a:off x="5777690" y="1168299"/>
              <a:ext cx="3678848" cy="1038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9"/>
                </a:lnSpc>
                <a:spcBef>
                  <a:spcPct val="0"/>
                </a:spcBef>
              </a:pPr>
              <a:r>
                <a:rPr lang="en-US" sz="5099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ERZIEHERIN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05344" y="4999551"/>
              <a:ext cx="3741539" cy="2147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2"/>
                </a:lnSpc>
              </a:pPr>
              <a:r>
                <a:rPr lang="en-US" sz="47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DIPLOM </a:t>
              </a:r>
            </a:p>
            <a:p>
              <a:pPr algn="ctr">
                <a:lnSpc>
                  <a:spcPts val="4042"/>
                </a:lnSpc>
              </a:pPr>
              <a:r>
                <a:rPr lang="en-US" sz="47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SPORTWISSEN-</a:t>
              </a:r>
            </a:p>
            <a:p>
              <a:pPr algn="ctr">
                <a:lnSpc>
                  <a:spcPts val="4042"/>
                </a:lnSpc>
              </a:pPr>
              <a:r>
                <a:rPr lang="en-US" sz="47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SCHAFTLER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169379" y="3122709"/>
              <a:ext cx="3690269" cy="1945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9"/>
                </a:lnSpc>
              </a:pPr>
              <a:r>
                <a:rPr lang="en-US" sz="4999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FACHLEITUNG</a:t>
              </a:r>
            </a:p>
            <a:p>
              <a:pPr algn="ctr">
                <a:lnSpc>
                  <a:spcPts val="5649"/>
                </a:lnSpc>
              </a:pPr>
              <a:r>
                <a:rPr lang="en-US" sz="4999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SOZIALPÄD.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079213" y="5188696"/>
              <a:ext cx="3077157" cy="1711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6"/>
                </a:lnSpc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BETZAVTA</a:t>
              </a:r>
            </a:p>
            <a:p>
              <a:pPr algn="ctr">
                <a:lnSpc>
                  <a:spcPts val="4896"/>
                </a:lnSpc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TRAINIERIN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276643" y="3586260"/>
              <a:ext cx="4117777" cy="8976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  <a:spcBef>
                  <a:spcPct val="0"/>
                </a:spcBef>
              </a:pPr>
              <a:r>
                <a:rPr lang="en-US" sz="4500" dirty="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TANZPÄDAGOGIN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481544" y="220282"/>
            <a:ext cx="3551994" cy="2899719"/>
          </a:xfrm>
          <a:custGeom>
            <a:avLst/>
            <a:gdLst/>
            <a:ahLst/>
            <a:cxnLst/>
            <a:rect l="l" t="t" r="r" b="b"/>
            <a:pathLst>
              <a:path w="3551994" h="2899719">
                <a:moveTo>
                  <a:pt x="0" y="0"/>
                </a:moveTo>
                <a:lnTo>
                  <a:pt x="3551994" y="0"/>
                </a:lnTo>
                <a:lnTo>
                  <a:pt x="3551994" y="2899718"/>
                </a:lnTo>
                <a:lnTo>
                  <a:pt x="0" y="28997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 rot="-765158">
            <a:off x="641065" y="398765"/>
            <a:ext cx="2615370" cy="3242612"/>
          </a:xfrm>
          <a:custGeom>
            <a:avLst/>
            <a:gdLst/>
            <a:ahLst/>
            <a:cxnLst/>
            <a:rect l="l" t="t" r="r" b="b"/>
            <a:pathLst>
              <a:path w="2615370" h="3242612">
                <a:moveTo>
                  <a:pt x="0" y="0"/>
                </a:moveTo>
                <a:lnTo>
                  <a:pt x="2615370" y="0"/>
                </a:lnTo>
                <a:lnTo>
                  <a:pt x="2615370" y="3242611"/>
                </a:lnTo>
                <a:lnTo>
                  <a:pt x="0" y="3242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5" r="-445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9628696" y="3975769"/>
            <a:ext cx="8659304" cy="1450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8"/>
              </a:lnSpc>
            </a:pPr>
            <a:r>
              <a:rPr lang="en-US" sz="48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3 JAHRE SCHULE &amp; PRAXIS:</a:t>
            </a:r>
          </a:p>
          <a:p>
            <a:pPr algn="l">
              <a:lnSpc>
                <a:spcPts val="3232"/>
              </a:lnSpc>
            </a:pPr>
            <a:r>
              <a:rPr lang="en-US" sz="32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1. &amp; 2. JAHR  &gt;3 TAGE SCHULE &amp; 2 TAGE PRAXIS</a:t>
            </a:r>
          </a:p>
          <a:p>
            <a:pPr algn="l">
              <a:lnSpc>
                <a:spcPts val="3333"/>
              </a:lnSpc>
            </a:pPr>
            <a:r>
              <a:rPr lang="en-US" sz="33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3. JAHR  &gt;2 TAGE SCHULE &amp; 3 TAGE PRAXIS</a:t>
            </a:r>
          </a:p>
        </p:txBody>
      </p:sp>
      <p:sp>
        <p:nvSpPr>
          <p:cNvPr id="5" name="Freeform 5"/>
          <p:cNvSpPr/>
          <p:nvPr/>
        </p:nvSpPr>
        <p:spPr>
          <a:xfrm rot="822969">
            <a:off x="13819810" y="577791"/>
            <a:ext cx="3776308" cy="3264146"/>
          </a:xfrm>
          <a:custGeom>
            <a:avLst/>
            <a:gdLst/>
            <a:ahLst/>
            <a:cxnLst/>
            <a:rect l="l" t="t" r="r" b="b"/>
            <a:pathLst>
              <a:path w="3776308" h="3264146">
                <a:moveTo>
                  <a:pt x="0" y="0"/>
                </a:moveTo>
                <a:lnTo>
                  <a:pt x="3776308" y="0"/>
                </a:lnTo>
                <a:lnTo>
                  <a:pt x="3776308" y="3264146"/>
                </a:lnTo>
                <a:lnTo>
                  <a:pt x="0" y="326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10419">
            <a:off x="14835548" y="879782"/>
            <a:ext cx="2103831" cy="1819814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-810816">
            <a:off x="726945" y="812878"/>
            <a:ext cx="2318838" cy="1953621"/>
          </a:xfrm>
          <a:custGeom>
            <a:avLst/>
            <a:gdLst/>
            <a:ahLst/>
            <a:cxnLst/>
            <a:rect l="l" t="t" r="r" b="b"/>
            <a:pathLst>
              <a:path w="2318838" h="1953621">
                <a:moveTo>
                  <a:pt x="0" y="0"/>
                </a:moveTo>
                <a:lnTo>
                  <a:pt x="2318839" y="0"/>
                </a:lnTo>
                <a:lnTo>
                  <a:pt x="2318839" y="1953621"/>
                </a:lnTo>
                <a:lnTo>
                  <a:pt x="0" y="19536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3582068" y="925959"/>
            <a:ext cx="5018447" cy="189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5"/>
              </a:lnSpc>
            </a:pPr>
            <a:r>
              <a:rPr lang="en-US" sz="830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KONSEKUTIVE FORM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97381" y="1021209"/>
            <a:ext cx="4630865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1200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PIA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0787" y="5792112"/>
            <a:ext cx="8613213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Examensprüfungen erfolgen am Ende des zweiten Ausbildungsjahres; Kolloqium am Ende des Berufspraktikums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17355" y="5792112"/>
            <a:ext cx="7738634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Examensprüfung und Kolloqium erfolgen am Ende des dritten Ausbildungsjahres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4574" y="3742575"/>
            <a:ext cx="7317066" cy="193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2 JAHRE SCHULISCHE AUSBILDUNG</a:t>
            </a:r>
          </a:p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 (INKLUSIVE 16 WOCHEN PRAKTIKUM) </a:t>
            </a:r>
          </a:p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&amp; 1 JAHR BERUFSPRAKTIKUM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28696" y="8078112"/>
            <a:ext cx="5841269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AUSBILDUNGSVERGÜTUNG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4574" y="8078112"/>
            <a:ext cx="8085941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MÖGLICHKEITEN DER FÖRDERUNG, VERGÜTUNG NUR IM BP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14574" y="9563100"/>
            <a:ext cx="598303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12 WOCHEN FERIEN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28696" y="9525912"/>
            <a:ext cx="7738634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IN DER REGEL 30 URLAUBSTAGE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753539" y="304287"/>
            <a:ext cx="1701545" cy="1295301"/>
          </a:xfrm>
          <a:custGeom>
            <a:avLst/>
            <a:gdLst/>
            <a:ahLst/>
            <a:cxnLst/>
            <a:rect l="l" t="t" r="r" b="b"/>
            <a:pathLst>
              <a:path w="1701545" h="1295301">
                <a:moveTo>
                  <a:pt x="0" y="0"/>
                </a:moveTo>
                <a:lnTo>
                  <a:pt x="1701546" y="0"/>
                </a:lnTo>
                <a:lnTo>
                  <a:pt x="1701546" y="1295301"/>
                </a:lnTo>
                <a:lnTo>
                  <a:pt x="0" y="12953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3989730" y="5012288"/>
            <a:ext cx="1189709" cy="1477065"/>
          </a:xfrm>
          <a:custGeom>
            <a:avLst/>
            <a:gdLst/>
            <a:ahLst/>
            <a:cxnLst/>
            <a:rect l="l" t="t" r="r" b="b"/>
            <a:pathLst>
              <a:path w="1189709" h="1477065">
                <a:moveTo>
                  <a:pt x="0" y="0"/>
                </a:moveTo>
                <a:lnTo>
                  <a:pt x="1189709" y="0"/>
                </a:lnTo>
                <a:lnTo>
                  <a:pt x="1189709" y="1477065"/>
                </a:lnTo>
                <a:lnTo>
                  <a:pt x="0" y="14770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071323" y="5143500"/>
            <a:ext cx="845712" cy="1049981"/>
          </a:xfrm>
          <a:custGeom>
            <a:avLst/>
            <a:gdLst/>
            <a:ahLst/>
            <a:cxnLst/>
            <a:rect l="l" t="t" r="r" b="b"/>
            <a:pathLst>
              <a:path w="845712" h="1049981">
                <a:moveTo>
                  <a:pt x="0" y="0"/>
                </a:moveTo>
                <a:lnTo>
                  <a:pt x="845712" y="0"/>
                </a:lnTo>
                <a:lnTo>
                  <a:pt x="845712" y="1049981"/>
                </a:lnTo>
                <a:lnTo>
                  <a:pt x="0" y="1049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12888830" y="5091384"/>
            <a:ext cx="845712" cy="1049981"/>
          </a:xfrm>
          <a:custGeom>
            <a:avLst/>
            <a:gdLst/>
            <a:ahLst/>
            <a:cxnLst/>
            <a:rect l="l" t="t" r="r" b="b"/>
            <a:pathLst>
              <a:path w="845712" h="1049981">
                <a:moveTo>
                  <a:pt x="0" y="0"/>
                </a:moveTo>
                <a:lnTo>
                  <a:pt x="845712" y="0"/>
                </a:lnTo>
                <a:lnTo>
                  <a:pt x="845712" y="1049981"/>
                </a:lnTo>
                <a:lnTo>
                  <a:pt x="0" y="1049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7" name="Group 7"/>
          <p:cNvGrpSpPr/>
          <p:nvPr/>
        </p:nvGrpSpPr>
        <p:grpSpPr>
          <a:xfrm>
            <a:off x="351881" y="4111587"/>
            <a:ext cx="2891685" cy="977915"/>
            <a:chOff x="0" y="0"/>
            <a:chExt cx="3855580" cy="13038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855580" cy="1303887"/>
            </a:xfrm>
            <a:custGeom>
              <a:avLst/>
              <a:gdLst/>
              <a:ahLst/>
              <a:cxnLst/>
              <a:rect l="l" t="t" r="r" b="b"/>
              <a:pathLst>
                <a:path w="3855580" h="1303887">
                  <a:moveTo>
                    <a:pt x="0" y="0"/>
                  </a:moveTo>
                  <a:lnTo>
                    <a:pt x="3855580" y="0"/>
                  </a:lnTo>
                  <a:lnTo>
                    <a:pt x="3855580" y="1303887"/>
                  </a:lnTo>
                  <a:lnTo>
                    <a:pt x="0" y="1303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 rot="-247784">
              <a:off x="812515" y="197713"/>
              <a:ext cx="2394950" cy="765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68"/>
                </a:lnSpc>
                <a:spcBef>
                  <a:spcPct val="0"/>
                </a:spcBef>
              </a:pPr>
              <a:r>
                <a:rPr lang="en-US" sz="3807" dirty="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PA-TREFFEN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459823" y="3870223"/>
            <a:ext cx="2891685" cy="977915"/>
            <a:chOff x="0" y="0"/>
            <a:chExt cx="3855580" cy="13038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855580" cy="1303887"/>
            </a:xfrm>
            <a:custGeom>
              <a:avLst/>
              <a:gdLst/>
              <a:ahLst/>
              <a:cxnLst/>
              <a:rect l="l" t="t" r="r" b="b"/>
              <a:pathLst>
                <a:path w="3855580" h="1303887">
                  <a:moveTo>
                    <a:pt x="0" y="0"/>
                  </a:moveTo>
                  <a:lnTo>
                    <a:pt x="3855580" y="0"/>
                  </a:lnTo>
                  <a:lnTo>
                    <a:pt x="3855580" y="1303887"/>
                  </a:lnTo>
                  <a:lnTo>
                    <a:pt x="0" y="1303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TextBox 12"/>
            <p:cNvSpPr txBox="1"/>
            <p:nvPr/>
          </p:nvSpPr>
          <p:spPr>
            <a:xfrm rot="-247784">
              <a:off x="794896" y="269180"/>
              <a:ext cx="2394950" cy="765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68"/>
                </a:lnSpc>
                <a:spcBef>
                  <a:spcPct val="0"/>
                </a:spcBef>
              </a:pPr>
              <a:r>
                <a:rPr lang="en-US" sz="3807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PA-TREFFEN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416942" y="3639280"/>
            <a:ext cx="3374985" cy="1208858"/>
            <a:chOff x="0" y="0"/>
            <a:chExt cx="4499980" cy="16118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99980" cy="1611811"/>
            </a:xfrm>
            <a:custGeom>
              <a:avLst/>
              <a:gdLst/>
              <a:ahLst/>
              <a:cxnLst/>
              <a:rect l="l" t="t" r="r" b="b"/>
              <a:pathLst>
                <a:path w="4499980" h="1611811">
                  <a:moveTo>
                    <a:pt x="0" y="0"/>
                  </a:moveTo>
                  <a:lnTo>
                    <a:pt x="4499980" y="0"/>
                  </a:lnTo>
                  <a:lnTo>
                    <a:pt x="4499980" y="1611811"/>
                  </a:lnTo>
                  <a:lnTo>
                    <a:pt x="0" y="1611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28389" y="177255"/>
              <a:ext cx="4271591" cy="1238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BLOCKPRAKTIKUM</a:t>
              </a:r>
            </a:p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2. ARBEITSFELD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778345" y="5225830"/>
            <a:ext cx="2717033" cy="783949"/>
            <a:chOff x="0" y="0"/>
            <a:chExt cx="3622711" cy="1045265"/>
          </a:xfrm>
        </p:grpSpPr>
        <p:sp>
          <p:nvSpPr>
            <p:cNvPr id="17" name="Freeform 17"/>
            <p:cNvSpPr/>
            <p:nvPr/>
          </p:nvSpPr>
          <p:spPr>
            <a:xfrm>
              <a:off x="330539" y="0"/>
              <a:ext cx="3292172" cy="1045265"/>
            </a:xfrm>
            <a:custGeom>
              <a:avLst/>
              <a:gdLst/>
              <a:ahLst/>
              <a:cxnLst/>
              <a:rect l="l" t="t" r="r" b="b"/>
              <a:pathLst>
                <a:path w="3292172" h="1045265">
                  <a:moveTo>
                    <a:pt x="0" y="0"/>
                  </a:moveTo>
                  <a:lnTo>
                    <a:pt x="3292172" y="0"/>
                  </a:lnTo>
                  <a:lnTo>
                    <a:pt x="3292172" y="1045265"/>
                  </a:lnTo>
                  <a:lnTo>
                    <a:pt x="0" y="10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43994"/>
              <a:ext cx="32921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ctr">
                <a:lnSpc>
                  <a:spcPts val="3600"/>
                </a:lnSpc>
                <a:spcBef>
                  <a:spcPct val="0"/>
                </a:spcBef>
                <a:buAutoNum type="arabicPeriod"/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PRAXISBESUCH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134583" y="5224400"/>
            <a:ext cx="2469129" cy="783949"/>
            <a:chOff x="0" y="0"/>
            <a:chExt cx="3292172" cy="104526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92172" cy="1045265"/>
            </a:xfrm>
            <a:custGeom>
              <a:avLst/>
              <a:gdLst/>
              <a:ahLst/>
              <a:cxnLst/>
              <a:rect l="l" t="t" r="r" b="b"/>
              <a:pathLst>
                <a:path w="3292172" h="1045265">
                  <a:moveTo>
                    <a:pt x="0" y="0"/>
                  </a:moveTo>
                  <a:lnTo>
                    <a:pt x="3292172" y="0"/>
                  </a:lnTo>
                  <a:lnTo>
                    <a:pt x="3292172" y="1045265"/>
                  </a:lnTo>
                  <a:lnTo>
                    <a:pt x="0" y="10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83937"/>
              <a:ext cx="32921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4. PRAXISBESUCH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847928" y="5225830"/>
            <a:ext cx="2549500" cy="783949"/>
            <a:chOff x="0" y="0"/>
            <a:chExt cx="3399333" cy="1045265"/>
          </a:xfrm>
        </p:grpSpPr>
        <p:sp>
          <p:nvSpPr>
            <p:cNvPr id="23" name="Freeform 23"/>
            <p:cNvSpPr/>
            <p:nvPr/>
          </p:nvSpPr>
          <p:spPr>
            <a:xfrm>
              <a:off x="107161" y="0"/>
              <a:ext cx="3292172" cy="1045265"/>
            </a:xfrm>
            <a:custGeom>
              <a:avLst/>
              <a:gdLst/>
              <a:ahLst/>
              <a:cxnLst/>
              <a:rect l="l" t="t" r="r" b="b"/>
              <a:pathLst>
                <a:path w="3292172" h="1045265">
                  <a:moveTo>
                    <a:pt x="0" y="0"/>
                  </a:moveTo>
                  <a:lnTo>
                    <a:pt x="3292172" y="0"/>
                  </a:lnTo>
                  <a:lnTo>
                    <a:pt x="3292172" y="1045265"/>
                  </a:lnTo>
                  <a:lnTo>
                    <a:pt x="0" y="10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46358"/>
              <a:ext cx="32921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2. PRAXISBESUCH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134879" y="5225830"/>
            <a:ext cx="2498762" cy="783949"/>
            <a:chOff x="0" y="0"/>
            <a:chExt cx="3331683" cy="1045265"/>
          </a:xfrm>
        </p:grpSpPr>
        <p:sp>
          <p:nvSpPr>
            <p:cNvPr id="26" name="Freeform 26"/>
            <p:cNvSpPr/>
            <p:nvPr/>
          </p:nvSpPr>
          <p:spPr>
            <a:xfrm>
              <a:off x="39511" y="0"/>
              <a:ext cx="3292172" cy="1045265"/>
            </a:xfrm>
            <a:custGeom>
              <a:avLst/>
              <a:gdLst/>
              <a:ahLst/>
              <a:cxnLst/>
              <a:rect l="l" t="t" r="r" b="b"/>
              <a:pathLst>
                <a:path w="3292172" h="1045265">
                  <a:moveTo>
                    <a:pt x="0" y="0"/>
                  </a:moveTo>
                  <a:lnTo>
                    <a:pt x="3292172" y="0"/>
                  </a:lnTo>
                  <a:lnTo>
                    <a:pt x="3292172" y="1045265"/>
                  </a:lnTo>
                  <a:lnTo>
                    <a:pt x="0" y="10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34598"/>
              <a:ext cx="32921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3. PRAXISBESUCH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5490" y="4729258"/>
            <a:ext cx="17034382" cy="3757369"/>
            <a:chOff x="0" y="0"/>
            <a:chExt cx="22712509" cy="5009826"/>
          </a:xfrm>
        </p:grpSpPr>
        <p:sp>
          <p:nvSpPr>
            <p:cNvPr id="29" name="Freeform 29"/>
            <p:cNvSpPr/>
            <p:nvPr/>
          </p:nvSpPr>
          <p:spPr>
            <a:xfrm rot="3174119">
              <a:off x="1274696" y="685615"/>
              <a:ext cx="3529437" cy="3638595"/>
            </a:xfrm>
            <a:custGeom>
              <a:avLst/>
              <a:gdLst/>
              <a:ahLst/>
              <a:cxnLst/>
              <a:rect l="l" t="t" r="r" b="b"/>
              <a:pathLst>
                <a:path w="3529437" h="3638595">
                  <a:moveTo>
                    <a:pt x="0" y="0"/>
                  </a:moveTo>
                  <a:lnTo>
                    <a:pt x="3529437" y="0"/>
                  </a:lnTo>
                  <a:lnTo>
                    <a:pt x="3529437" y="3638595"/>
                  </a:lnTo>
                  <a:lnTo>
                    <a:pt x="0" y="363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Freeform 30"/>
            <p:cNvSpPr/>
            <p:nvPr/>
          </p:nvSpPr>
          <p:spPr>
            <a:xfrm rot="3174119">
              <a:off x="5627606" y="685615"/>
              <a:ext cx="3529437" cy="3638595"/>
            </a:xfrm>
            <a:custGeom>
              <a:avLst/>
              <a:gdLst/>
              <a:ahLst/>
              <a:cxnLst/>
              <a:rect l="l" t="t" r="r" b="b"/>
              <a:pathLst>
                <a:path w="3529437" h="3638595">
                  <a:moveTo>
                    <a:pt x="0" y="0"/>
                  </a:moveTo>
                  <a:lnTo>
                    <a:pt x="3529437" y="0"/>
                  </a:lnTo>
                  <a:lnTo>
                    <a:pt x="3529437" y="3638595"/>
                  </a:lnTo>
                  <a:lnTo>
                    <a:pt x="0" y="363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Freeform 31"/>
            <p:cNvSpPr/>
            <p:nvPr/>
          </p:nvSpPr>
          <p:spPr>
            <a:xfrm rot="3174119">
              <a:off x="9872347" y="685615"/>
              <a:ext cx="3529437" cy="3638595"/>
            </a:xfrm>
            <a:custGeom>
              <a:avLst/>
              <a:gdLst/>
              <a:ahLst/>
              <a:cxnLst/>
              <a:rect l="l" t="t" r="r" b="b"/>
              <a:pathLst>
                <a:path w="3529437" h="3638595">
                  <a:moveTo>
                    <a:pt x="0" y="0"/>
                  </a:moveTo>
                  <a:lnTo>
                    <a:pt x="3529437" y="0"/>
                  </a:lnTo>
                  <a:lnTo>
                    <a:pt x="3529437" y="3638595"/>
                  </a:lnTo>
                  <a:lnTo>
                    <a:pt x="0" y="363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Freeform 32"/>
            <p:cNvSpPr/>
            <p:nvPr/>
          </p:nvSpPr>
          <p:spPr>
            <a:xfrm rot="3174119">
              <a:off x="14085411" y="685615"/>
              <a:ext cx="3529437" cy="3638595"/>
            </a:xfrm>
            <a:custGeom>
              <a:avLst/>
              <a:gdLst/>
              <a:ahLst/>
              <a:cxnLst/>
              <a:rect l="l" t="t" r="r" b="b"/>
              <a:pathLst>
                <a:path w="3529437" h="3638595">
                  <a:moveTo>
                    <a:pt x="0" y="0"/>
                  </a:moveTo>
                  <a:lnTo>
                    <a:pt x="3529438" y="0"/>
                  </a:lnTo>
                  <a:lnTo>
                    <a:pt x="3529438" y="3638595"/>
                  </a:lnTo>
                  <a:lnTo>
                    <a:pt x="0" y="363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Freeform 33"/>
            <p:cNvSpPr/>
            <p:nvPr/>
          </p:nvSpPr>
          <p:spPr>
            <a:xfrm rot="3174119">
              <a:off x="18432266" y="685615"/>
              <a:ext cx="3529437" cy="3638595"/>
            </a:xfrm>
            <a:custGeom>
              <a:avLst/>
              <a:gdLst/>
              <a:ahLst/>
              <a:cxnLst/>
              <a:rect l="l" t="t" r="r" b="b"/>
              <a:pathLst>
                <a:path w="3529437" h="3638595">
                  <a:moveTo>
                    <a:pt x="0" y="0"/>
                  </a:moveTo>
                  <a:lnTo>
                    <a:pt x="3529438" y="0"/>
                  </a:lnTo>
                  <a:lnTo>
                    <a:pt x="3529438" y="3638595"/>
                  </a:lnTo>
                  <a:lnTo>
                    <a:pt x="0" y="363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3529966"/>
              <a:ext cx="11166528" cy="865406"/>
            </a:xfrm>
            <a:custGeom>
              <a:avLst/>
              <a:gdLst/>
              <a:ahLst/>
              <a:cxnLst/>
              <a:rect l="l" t="t" r="r" b="b"/>
              <a:pathLst>
                <a:path w="11166528" h="865406">
                  <a:moveTo>
                    <a:pt x="0" y="0"/>
                  </a:moveTo>
                  <a:lnTo>
                    <a:pt x="11166528" y="0"/>
                  </a:lnTo>
                  <a:lnTo>
                    <a:pt x="11166528" y="865406"/>
                  </a:lnTo>
                  <a:lnTo>
                    <a:pt x="0" y="86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1000773" y="3529966"/>
              <a:ext cx="11166528" cy="865406"/>
            </a:xfrm>
            <a:custGeom>
              <a:avLst/>
              <a:gdLst/>
              <a:ahLst/>
              <a:cxnLst/>
              <a:rect l="l" t="t" r="r" b="b"/>
              <a:pathLst>
                <a:path w="11166528" h="865406">
                  <a:moveTo>
                    <a:pt x="0" y="0"/>
                  </a:moveTo>
                  <a:lnTo>
                    <a:pt x="11166528" y="0"/>
                  </a:lnTo>
                  <a:lnTo>
                    <a:pt x="11166528" y="865406"/>
                  </a:lnTo>
                  <a:lnTo>
                    <a:pt x="0" y="86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530342" y="3529966"/>
              <a:ext cx="1107877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  <a:spcBef>
                  <a:spcPct val="0"/>
                </a:spcBef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AUG.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220183" y="3529966"/>
              <a:ext cx="1014412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  <a:spcBef>
                  <a:spcPct val="0"/>
                </a:spcBef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SEP.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4010906" y="3529966"/>
              <a:ext cx="1124148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  <a:spcBef>
                  <a:spcPct val="0"/>
                </a:spcBef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OKT.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5841686" y="3529966"/>
              <a:ext cx="1168995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  <a:spcBef>
                  <a:spcPct val="0"/>
                </a:spcBef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NOV.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772682" y="3529966"/>
              <a:ext cx="1070570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  <a:spcBef>
                  <a:spcPct val="0"/>
                </a:spcBef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DEZ.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9603367" y="3529966"/>
              <a:ext cx="1098153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  <a:spcBef>
                  <a:spcPct val="0"/>
                </a:spcBef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JAN.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1526235" y="3529966"/>
              <a:ext cx="983655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  <a:spcBef>
                  <a:spcPct val="0"/>
                </a:spcBef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FEB.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3225853" y="3529966"/>
              <a:ext cx="1203127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  <a:spcBef>
                  <a:spcPct val="0"/>
                </a:spcBef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MÄR.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5114878" y="3529966"/>
              <a:ext cx="1043781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  <a:spcBef>
                  <a:spcPct val="0"/>
                </a:spcBef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APR.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6989319" y="3480069"/>
              <a:ext cx="913606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  <a:spcBef>
                  <a:spcPct val="0"/>
                </a:spcBef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MAI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8848024" y="3529966"/>
              <a:ext cx="1109662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  <a:spcBef>
                  <a:spcPct val="0"/>
                </a:spcBef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JUN.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20711055" y="3529966"/>
              <a:ext cx="1002308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  <a:spcBef>
                  <a:spcPct val="0"/>
                </a:spcBef>
              </a:pPr>
              <a:r>
                <a:rPr lang="en-US" sz="480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JUL.</a:t>
              </a: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5288567" y="595793"/>
            <a:ext cx="8188018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1200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ORGANISATION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-477885" y="1875813"/>
            <a:ext cx="5951385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5400" lvl="1" indent="-647700" algn="l">
              <a:lnSpc>
                <a:spcPts val="7200"/>
              </a:lnSpc>
              <a:spcBef>
                <a:spcPct val="0"/>
              </a:spcBef>
              <a:buAutoNum type="arabicPeriod"/>
            </a:pPr>
            <a:r>
              <a:rPr lang="en-US" sz="6000">
                <a:solidFill>
                  <a:srgbClr val="FFD034"/>
                </a:solidFill>
                <a:latin typeface="Handy Casual"/>
                <a:ea typeface="Handy Casual"/>
                <a:cs typeface="Handy Casual"/>
                <a:sym typeface="Handy Casual"/>
              </a:rPr>
              <a:t>AUSBILDUNGSJAHR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38819" y="2809263"/>
            <a:ext cx="6668542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3 TAGE UNTERRICHT &amp; 2 TAGE PRAXIS</a:t>
            </a:r>
          </a:p>
        </p:txBody>
      </p:sp>
      <p:sp>
        <p:nvSpPr>
          <p:cNvPr id="51" name="Freeform 51"/>
          <p:cNvSpPr/>
          <p:nvPr/>
        </p:nvSpPr>
        <p:spPr>
          <a:xfrm rot="2574590">
            <a:off x="13505668" y="7094441"/>
            <a:ext cx="3795274" cy="4773930"/>
          </a:xfrm>
          <a:custGeom>
            <a:avLst/>
            <a:gdLst/>
            <a:ahLst/>
            <a:cxnLst/>
            <a:rect l="l" t="t" r="r" b="b"/>
            <a:pathLst>
              <a:path w="3795274" h="4773930">
                <a:moveTo>
                  <a:pt x="0" y="0"/>
                </a:moveTo>
                <a:lnTo>
                  <a:pt x="3795274" y="0"/>
                </a:lnTo>
                <a:lnTo>
                  <a:pt x="3795274" y="4773929"/>
                </a:lnTo>
                <a:lnTo>
                  <a:pt x="0" y="477392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2" name="Freeform 52"/>
          <p:cNvSpPr/>
          <p:nvPr/>
        </p:nvSpPr>
        <p:spPr>
          <a:xfrm rot="200483" flipV="1">
            <a:off x="7585164" y="8624395"/>
            <a:ext cx="4767273" cy="1368605"/>
          </a:xfrm>
          <a:custGeom>
            <a:avLst/>
            <a:gdLst/>
            <a:ahLst/>
            <a:cxnLst/>
            <a:rect l="l" t="t" r="r" b="b"/>
            <a:pathLst>
              <a:path w="4767273" h="1368605">
                <a:moveTo>
                  <a:pt x="0" y="1368605"/>
                </a:moveTo>
                <a:lnTo>
                  <a:pt x="4767273" y="1368605"/>
                </a:lnTo>
                <a:lnTo>
                  <a:pt x="4767273" y="0"/>
                </a:lnTo>
                <a:lnTo>
                  <a:pt x="0" y="0"/>
                </a:lnTo>
                <a:lnTo>
                  <a:pt x="0" y="1368605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3" name="Freeform 53"/>
          <p:cNvSpPr/>
          <p:nvPr/>
        </p:nvSpPr>
        <p:spPr>
          <a:xfrm rot="200483">
            <a:off x="114172" y="8704773"/>
            <a:ext cx="4767273" cy="1368605"/>
          </a:xfrm>
          <a:custGeom>
            <a:avLst/>
            <a:gdLst/>
            <a:ahLst/>
            <a:cxnLst/>
            <a:rect l="l" t="t" r="r" b="b"/>
            <a:pathLst>
              <a:path w="4767273" h="1368605">
                <a:moveTo>
                  <a:pt x="0" y="0"/>
                </a:moveTo>
                <a:lnTo>
                  <a:pt x="4767272" y="0"/>
                </a:lnTo>
                <a:lnTo>
                  <a:pt x="4767272" y="1368605"/>
                </a:lnTo>
                <a:lnTo>
                  <a:pt x="0" y="136860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4" name="TextBox 54"/>
          <p:cNvSpPr txBox="1"/>
          <p:nvPr/>
        </p:nvSpPr>
        <p:spPr>
          <a:xfrm>
            <a:off x="5148585" y="8547956"/>
            <a:ext cx="2400746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FFC470"/>
                </a:solidFill>
                <a:latin typeface="Handy Casual"/>
                <a:ea typeface="Handy Casual"/>
                <a:cs typeface="Handy Casual"/>
                <a:sym typeface="Handy Casual"/>
              </a:rPr>
              <a:t>KONTINUIERLICHE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FFC470"/>
                </a:solidFill>
                <a:latin typeface="Handy Casual"/>
                <a:ea typeface="Handy Casual"/>
                <a:cs typeface="Handy Casual"/>
                <a:sym typeface="Handy Casual"/>
              </a:rPr>
              <a:t>PRAXISAUSWERTUNG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753539" y="304287"/>
            <a:ext cx="1701545" cy="1295301"/>
          </a:xfrm>
          <a:custGeom>
            <a:avLst/>
            <a:gdLst/>
            <a:ahLst/>
            <a:cxnLst/>
            <a:rect l="l" t="t" r="r" b="b"/>
            <a:pathLst>
              <a:path w="1701545" h="1295301">
                <a:moveTo>
                  <a:pt x="0" y="0"/>
                </a:moveTo>
                <a:lnTo>
                  <a:pt x="1701546" y="0"/>
                </a:lnTo>
                <a:lnTo>
                  <a:pt x="1701546" y="1295301"/>
                </a:lnTo>
                <a:lnTo>
                  <a:pt x="0" y="12953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7724006" y="4664300"/>
            <a:ext cx="1189709" cy="1477065"/>
          </a:xfrm>
          <a:custGeom>
            <a:avLst/>
            <a:gdLst/>
            <a:ahLst/>
            <a:cxnLst/>
            <a:rect l="l" t="t" r="r" b="b"/>
            <a:pathLst>
              <a:path w="1189709" h="1477065">
                <a:moveTo>
                  <a:pt x="0" y="0"/>
                </a:moveTo>
                <a:lnTo>
                  <a:pt x="1189709" y="0"/>
                </a:lnTo>
                <a:lnTo>
                  <a:pt x="1189709" y="1477065"/>
                </a:lnTo>
                <a:lnTo>
                  <a:pt x="0" y="14770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9075524" y="5010484"/>
            <a:ext cx="845712" cy="1049981"/>
          </a:xfrm>
          <a:custGeom>
            <a:avLst/>
            <a:gdLst/>
            <a:ahLst/>
            <a:cxnLst/>
            <a:rect l="l" t="t" r="r" b="b"/>
            <a:pathLst>
              <a:path w="845712" h="1049981">
                <a:moveTo>
                  <a:pt x="0" y="0"/>
                </a:moveTo>
                <a:lnTo>
                  <a:pt x="845712" y="0"/>
                </a:lnTo>
                <a:lnTo>
                  <a:pt x="845712" y="1049981"/>
                </a:lnTo>
                <a:lnTo>
                  <a:pt x="0" y="1049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6" name="Group 6"/>
          <p:cNvGrpSpPr/>
          <p:nvPr/>
        </p:nvGrpSpPr>
        <p:grpSpPr>
          <a:xfrm>
            <a:off x="9707418" y="4032569"/>
            <a:ext cx="2891685" cy="977915"/>
            <a:chOff x="0" y="0"/>
            <a:chExt cx="3855580" cy="13038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55580" cy="1303887"/>
            </a:xfrm>
            <a:custGeom>
              <a:avLst/>
              <a:gdLst/>
              <a:ahLst/>
              <a:cxnLst/>
              <a:rect l="l" t="t" r="r" b="b"/>
              <a:pathLst>
                <a:path w="3855580" h="1303887">
                  <a:moveTo>
                    <a:pt x="0" y="0"/>
                  </a:moveTo>
                  <a:lnTo>
                    <a:pt x="3855580" y="0"/>
                  </a:lnTo>
                  <a:lnTo>
                    <a:pt x="3855580" y="1303887"/>
                  </a:lnTo>
                  <a:lnTo>
                    <a:pt x="0" y="1303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 rot="-247784">
              <a:off x="794896" y="269180"/>
              <a:ext cx="2394950" cy="765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68"/>
                </a:lnSpc>
                <a:spcBef>
                  <a:spcPct val="0"/>
                </a:spcBef>
              </a:pPr>
              <a:r>
                <a:rPr lang="en-US" sz="3807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PA-TREFFEN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631368" y="3455442"/>
            <a:ext cx="3374985" cy="1208858"/>
            <a:chOff x="0" y="0"/>
            <a:chExt cx="4499980" cy="16118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99980" cy="1611811"/>
            </a:xfrm>
            <a:custGeom>
              <a:avLst/>
              <a:gdLst/>
              <a:ahLst/>
              <a:cxnLst/>
              <a:rect l="l" t="t" r="r" b="b"/>
              <a:pathLst>
                <a:path w="4499980" h="1611811">
                  <a:moveTo>
                    <a:pt x="0" y="0"/>
                  </a:moveTo>
                  <a:lnTo>
                    <a:pt x="4499980" y="0"/>
                  </a:lnTo>
                  <a:lnTo>
                    <a:pt x="4499980" y="1611811"/>
                  </a:lnTo>
                  <a:lnTo>
                    <a:pt x="0" y="1611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639" y="205830"/>
              <a:ext cx="4271591" cy="1148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30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BLOCKWOCHE</a:t>
              </a:r>
            </a:p>
            <a:p>
              <a:pPr algn="ctr">
                <a:lnSpc>
                  <a:spcPts val="3360"/>
                </a:lnSpc>
              </a:pPr>
              <a:r>
                <a:rPr lang="en-US" sz="30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PROJEKT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82945" y="5225830"/>
            <a:ext cx="2717033" cy="783949"/>
            <a:chOff x="0" y="0"/>
            <a:chExt cx="3622711" cy="1045265"/>
          </a:xfrm>
        </p:grpSpPr>
        <p:sp>
          <p:nvSpPr>
            <p:cNvPr id="13" name="Freeform 13"/>
            <p:cNvSpPr/>
            <p:nvPr/>
          </p:nvSpPr>
          <p:spPr>
            <a:xfrm>
              <a:off x="330539" y="0"/>
              <a:ext cx="3292172" cy="1045265"/>
            </a:xfrm>
            <a:custGeom>
              <a:avLst/>
              <a:gdLst/>
              <a:ahLst/>
              <a:cxnLst/>
              <a:rect l="l" t="t" r="r" b="b"/>
              <a:pathLst>
                <a:path w="3292172" h="1045265">
                  <a:moveTo>
                    <a:pt x="0" y="0"/>
                  </a:moveTo>
                  <a:lnTo>
                    <a:pt x="3292172" y="0"/>
                  </a:lnTo>
                  <a:lnTo>
                    <a:pt x="3292172" y="1045265"/>
                  </a:lnTo>
                  <a:lnTo>
                    <a:pt x="0" y="10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43994"/>
              <a:ext cx="32921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5. PRAXISBESUCH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280808" y="5143500"/>
            <a:ext cx="2469129" cy="783949"/>
            <a:chOff x="0" y="0"/>
            <a:chExt cx="3292172" cy="104526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292172" cy="1045265"/>
            </a:xfrm>
            <a:custGeom>
              <a:avLst/>
              <a:gdLst/>
              <a:ahLst/>
              <a:cxnLst/>
              <a:rect l="l" t="t" r="r" b="b"/>
              <a:pathLst>
                <a:path w="3292172" h="1045265">
                  <a:moveTo>
                    <a:pt x="0" y="0"/>
                  </a:moveTo>
                  <a:lnTo>
                    <a:pt x="3292172" y="0"/>
                  </a:lnTo>
                  <a:lnTo>
                    <a:pt x="3292172" y="1045265"/>
                  </a:lnTo>
                  <a:lnTo>
                    <a:pt x="0" y="10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3937"/>
              <a:ext cx="32921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8. PRAXISBESUCH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288567" y="5225830"/>
            <a:ext cx="2549500" cy="783949"/>
            <a:chOff x="0" y="0"/>
            <a:chExt cx="3399333" cy="1045265"/>
          </a:xfrm>
        </p:grpSpPr>
        <p:sp>
          <p:nvSpPr>
            <p:cNvPr id="19" name="Freeform 19"/>
            <p:cNvSpPr/>
            <p:nvPr/>
          </p:nvSpPr>
          <p:spPr>
            <a:xfrm>
              <a:off x="107161" y="0"/>
              <a:ext cx="3292172" cy="1045265"/>
            </a:xfrm>
            <a:custGeom>
              <a:avLst/>
              <a:gdLst/>
              <a:ahLst/>
              <a:cxnLst/>
              <a:rect l="l" t="t" r="r" b="b"/>
              <a:pathLst>
                <a:path w="3292172" h="1045265">
                  <a:moveTo>
                    <a:pt x="0" y="0"/>
                  </a:moveTo>
                  <a:lnTo>
                    <a:pt x="3292172" y="0"/>
                  </a:lnTo>
                  <a:lnTo>
                    <a:pt x="3292172" y="1045265"/>
                  </a:lnTo>
                  <a:lnTo>
                    <a:pt x="0" y="10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46358"/>
              <a:ext cx="32921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6.  PRAXISBESUCH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458208" y="5143500"/>
            <a:ext cx="2498762" cy="783949"/>
            <a:chOff x="0" y="0"/>
            <a:chExt cx="3331683" cy="1045265"/>
          </a:xfrm>
        </p:grpSpPr>
        <p:sp>
          <p:nvSpPr>
            <p:cNvPr id="22" name="Freeform 22"/>
            <p:cNvSpPr/>
            <p:nvPr/>
          </p:nvSpPr>
          <p:spPr>
            <a:xfrm>
              <a:off x="39511" y="0"/>
              <a:ext cx="3292172" cy="1045265"/>
            </a:xfrm>
            <a:custGeom>
              <a:avLst/>
              <a:gdLst/>
              <a:ahLst/>
              <a:cxnLst/>
              <a:rect l="l" t="t" r="r" b="b"/>
              <a:pathLst>
                <a:path w="3292172" h="1045265">
                  <a:moveTo>
                    <a:pt x="0" y="0"/>
                  </a:moveTo>
                  <a:lnTo>
                    <a:pt x="3292172" y="0"/>
                  </a:lnTo>
                  <a:lnTo>
                    <a:pt x="3292172" y="1045265"/>
                  </a:lnTo>
                  <a:lnTo>
                    <a:pt x="0" y="10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34598"/>
              <a:ext cx="32921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7. PRAXISBESUCH</a:t>
              </a:r>
            </a:p>
          </p:txBody>
        </p:sp>
      </p:grpSp>
      <p:sp>
        <p:nvSpPr>
          <p:cNvPr id="24" name="Freeform 24"/>
          <p:cNvSpPr/>
          <p:nvPr/>
        </p:nvSpPr>
        <p:spPr>
          <a:xfrm rot="3174119">
            <a:off x="1494840" y="5257050"/>
            <a:ext cx="2647078" cy="2728946"/>
          </a:xfrm>
          <a:custGeom>
            <a:avLst/>
            <a:gdLst/>
            <a:ahLst/>
            <a:cxnLst/>
            <a:rect l="l" t="t" r="r" b="b"/>
            <a:pathLst>
              <a:path w="2647078" h="2728946">
                <a:moveTo>
                  <a:pt x="0" y="0"/>
                </a:moveTo>
                <a:lnTo>
                  <a:pt x="2647078" y="0"/>
                </a:lnTo>
                <a:lnTo>
                  <a:pt x="2647078" y="2728946"/>
                </a:lnTo>
                <a:lnTo>
                  <a:pt x="0" y="27289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5" name="Freeform 25"/>
          <p:cNvSpPr/>
          <p:nvPr/>
        </p:nvSpPr>
        <p:spPr>
          <a:xfrm rot="3174119">
            <a:off x="4759523" y="5257050"/>
            <a:ext cx="2647078" cy="2728946"/>
          </a:xfrm>
          <a:custGeom>
            <a:avLst/>
            <a:gdLst/>
            <a:ahLst/>
            <a:cxnLst/>
            <a:rect l="l" t="t" r="r" b="b"/>
            <a:pathLst>
              <a:path w="2647078" h="2728946">
                <a:moveTo>
                  <a:pt x="0" y="0"/>
                </a:moveTo>
                <a:lnTo>
                  <a:pt x="2647078" y="0"/>
                </a:lnTo>
                <a:lnTo>
                  <a:pt x="2647078" y="2728946"/>
                </a:lnTo>
                <a:lnTo>
                  <a:pt x="0" y="27289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6" name="Freeform 26"/>
          <p:cNvSpPr/>
          <p:nvPr/>
        </p:nvSpPr>
        <p:spPr>
          <a:xfrm rot="3174119">
            <a:off x="7943079" y="5257050"/>
            <a:ext cx="2647078" cy="2728946"/>
          </a:xfrm>
          <a:custGeom>
            <a:avLst/>
            <a:gdLst/>
            <a:ahLst/>
            <a:cxnLst/>
            <a:rect l="l" t="t" r="r" b="b"/>
            <a:pathLst>
              <a:path w="2647078" h="2728946">
                <a:moveTo>
                  <a:pt x="0" y="0"/>
                </a:moveTo>
                <a:lnTo>
                  <a:pt x="2647078" y="0"/>
                </a:lnTo>
                <a:lnTo>
                  <a:pt x="2647078" y="2728946"/>
                </a:lnTo>
                <a:lnTo>
                  <a:pt x="0" y="27289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7" name="Freeform 27"/>
          <p:cNvSpPr/>
          <p:nvPr/>
        </p:nvSpPr>
        <p:spPr>
          <a:xfrm rot="3174119">
            <a:off x="11102877" y="5257050"/>
            <a:ext cx="2647078" cy="2728946"/>
          </a:xfrm>
          <a:custGeom>
            <a:avLst/>
            <a:gdLst/>
            <a:ahLst/>
            <a:cxnLst/>
            <a:rect l="l" t="t" r="r" b="b"/>
            <a:pathLst>
              <a:path w="2647078" h="2728946">
                <a:moveTo>
                  <a:pt x="0" y="0"/>
                </a:moveTo>
                <a:lnTo>
                  <a:pt x="2647078" y="0"/>
                </a:lnTo>
                <a:lnTo>
                  <a:pt x="2647078" y="2728946"/>
                </a:lnTo>
                <a:lnTo>
                  <a:pt x="0" y="27289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8" name="Freeform 28"/>
          <p:cNvSpPr/>
          <p:nvPr/>
        </p:nvSpPr>
        <p:spPr>
          <a:xfrm rot="3174119">
            <a:off x="14363019" y="5257050"/>
            <a:ext cx="2647078" cy="2728946"/>
          </a:xfrm>
          <a:custGeom>
            <a:avLst/>
            <a:gdLst/>
            <a:ahLst/>
            <a:cxnLst/>
            <a:rect l="l" t="t" r="r" b="b"/>
            <a:pathLst>
              <a:path w="2647078" h="2728946">
                <a:moveTo>
                  <a:pt x="0" y="0"/>
                </a:moveTo>
                <a:lnTo>
                  <a:pt x="2647078" y="0"/>
                </a:lnTo>
                <a:lnTo>
                  <a:pt x="2647078" y="2728946"/>
                </a:lnTo>
                <a:lnTo>
                  <a:pt x="0" y="27289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9" name="Freeform 29"/>
          <p:cNvSpPr/>
          <p:nvPr/>
        </p:nvSpPr>
        <p:spPr>
          <a:xfrm>
            <a:off x="538819" y="7390313"/>
            <a:ext cx="8374896" cy="649054"/>
          </a:xfrm>
          <a:custGeom>
            <a:avLst/>
            <a:gdLst/>
            <a:ahLst/>
            <a:cxnLst/>
            <a:rect l="l" t="t" r="r" b="b"/>
            <a:pathLst>
              <a:path w="8374896" h="649054">
                <a:moveTo>
                  <a:pt x="0" y="0"/>
                </a:moveTo>
                <a:lnTo>
                  <a:pt x="8374896" y="0"/>
                </a:lnTo>
                <a:lnTo>
                  <a:pt x="8374896" y="649055"/>
                </a:lnTo>
                <a:lnTo>
                  <a:pt x="0" y="6490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0" name="Freeform 30"/>
          <p:cNvSpPr/>
          <p:nvPr/>
        </p:nvSpPr>
        <p:spPr>
          <a:xfrm>
            <a:off x="8789398" y="7390313"/>
            <a:ext cx="8374896" cy="649054"/>
          </a:xfrm>
          <a:custGeom>
            <a:avLst/>
            <a:gdLst/>
            <a:ahLst/>
            <a:cxnLst/>
            <a:rect l="l" t="t" r="r" b="b"/>
            <a:pathLst>
              <a:path w="8374896" h="649054">
                <a:moveTo>
                  <a:pt x="0" y="0"/>
                </a:moveTo>
                <a:lnTo>
                  <a:pt x="8374897" y="0"/>
                </a:lnTo>
                <a:lnTo>
                  <a:pt x="8374897" y="649055"/>
                </a:lnTo>
                <a:lnTo>
                  <a:pt x="0" y="6490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31" name="TextBox 31"/>
          <p:cNvSpPr txBox="1"/>
          <p:nvPr/>
        </p:nvSpPr>
        <p:spPr>
          <a:xfrm>
            <a:off x="14674837" y="7390313"/>
            <a:ext cx="832247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JUN.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072110" y="7390313"/>
            <a:ext cx="75173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JUL.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36575" y="7390313"/>
            <a:ext cx="830907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AUG.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203956" y="7390313"/>
            <a:ext cx="760809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SEP.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546998" y="7390313"/>
            <a:ext cx="84311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OKT.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920083" y="7390313"/>
            <a:ext cx="876746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NOV.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368330" y="7390313"/>
            <a:ext cx="802928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DEZ.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741344" y="7390313"/>
            <a:ext cx="82361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JAN.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183495" y="7390313"/>
            <a:ext cx="73774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FEB.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458208" y="7390313"/>
            <a:ext cx="90234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MÄR.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874977" y="7390313"/>
            <a:ext cx="782836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APR.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280808" y="7352890"/>
            <a:ext cx="68520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MAI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288567" y="595793"/>
            <a:ext cx="8188018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1200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ORGANISATION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-662818" y="1875813"/>
            <a:ext cx="5951385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FFD034"/>
                </a:solidFill>
                <a:latin typeface="Handy Casual"/>
                <a:ea typeface="Handy Casual"/>
                <a:cs typeface="Handy Casual"/>
                <a:sym typeface="Handy Casual"/>
              </a:rPr>
              <a:t>2. AUSBILDUNGSJAHR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38819" y="2809263"/>
            <a:ext cx="6668542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3 TAGE UNTERRICHT &amp; 2 TAGE PRAXIS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-1665929" y="6389015"/>
            <a:ext cx="20156424" cy="6080550"/>
            <a:chOff x="0" y="0"/>
            <a:chExt cx="26875231" cy="8107400"/>
          </a:xfrm>
        </p:grpSpPr>
        <p:sp>
          <p:nvSpPr>
            <p:cNvPr id="47" name="Freeform 47"/>
            <p:cNvSpPr/>
            <p:nvPr/>
          </p:nvSpPr>
          <p:spPr>
            <a:xfrm rot="2574590">
              <a:off x="20325001" y="871080"/>
              <a:ext cx="5060365" cy="6365239"/>
            </a:xfrm>
            <a:custGeom>
              <a:avLst/>
              <a:gdLst/>
              <a:ahLst/>
              <a:cxnLst/>
              <a:rect l="l" t="t" r="r" b="b"/>
              <a:pathLst>
                <a:path w="5060365" h="6365239">
                  <a:moveTo>
                    <a:pt x="0" y="0"/>
                  </a:moveTo>
                  <a:lnTo>
                    <a:pt x="5060365" y="0"/>
                  </a:lnTo>
                  <a:lnTo>
                    <a:pt x="5060365" y="6365239"/>
                  </a:lnTo>
                  <a:lnTo>
                    <a:pt x="0" y="6365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Freeform 48"/>
            <p:cNvSpPr/>
            <p:nvPr/>
          </p:nvSpPr>
          <p:spPr>
            <a:xfrm rot="200483" flipV="1">
              <a:off x="9785409" y="2661755"/>
              <a:ext cx="6356364" cy="1824806"/>
            </a:xfrm>
            <a:custGeom>
              <a:avLst/>
              <a:gdLst/>
              <a:ahLst/>
              <a:cxnLst/>
              <a:rect l="l" t="t" r="r" b="b"/>
              <a:pathLst>
                <a:path w="6356364" h="1824806">
                  <a:moveTo>
                    <a:pt x="0" y="1824806"/>
                  </a:moveTo>
                  <a:lnTo>
                    <a:pt x="6356364" y="1824806"/>
                  </a:lnTo>
                  <a:lnTo>
                    <a:pt x="6356364" y="0"/>
                  </a:lnTo>
                  <a:lnTo>
                    <a:pt x="0" y="0"/>
                  </a:lnTo>
                  <a:lnTo>
                    <a:pt x="0" y="1824806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Freeform 49"/>
            <p:cNvSpPr/>
            <p:nvPr/>
          </p:nvSpPr>
          <p:spPr>
            <a:xfrm rot="200483">
              <a:off x="47777" y="2857663"/>
              <a:ext cx="6356364" cy="1824806"/>
            </a:xfrm>
            <a:custGeom>
              <a:avLst/>
              <a:gdLst/>
              <a:ahLst/>
              <a:cxnLst/>
              <a:rect l="l" t="t" r="r" b="b"/>
              <a:pathLst>
                <a:path w="6356364" h="1824806">
                  <a:moveTo>
                    <a:pt x="0" y="0"/>
                  </a:moveTo>
                  <a:lnTo>
                    <a:pt x="6356363" y="0"/>
                  </a:lnTo>
                  <a:lnTo>
                    <a:pt x="6356363" y="1824806"/>
                  </a:lnTo>
                  <a:lnTo>
                    <a:pt x="0" y="1824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15897328" y="3627910"/>
              <a:ext cx="3200995" cy="1238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 dirty="0">
                  <a:solidFill>
                    <a:srgbClr val="FFC47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KONTINUIERLICHE</a:t>
              </a:r>
            </a:p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FFC47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PRAXISAUSWERTUNG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6451917" y="2654923"/>
              <a:ext cx="3567311" cy="1238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FFC47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PORTFOLIO ZUR </a:t>
              </a:r>
            </a:p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FC47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PROFESSIONALISIERUNG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753539" y="304287"/>
            <a:ext cx="1701545" cy="1295301"/>
          </a:xfrm>
          <a:custGeom>
            <a:avLst/>
            <a:gdLst/>
            <a:ahLst/>
            <a:cxnLst/>
            <a:rect l="l" t="t" r="r" b="b"/>
            <a:pathLst>
              <a:path w="1701545" h="1295301">
                <a:moveTo>
                  <a:pt x="0" y="0"/>
                </a:moveTo>
                <a:lnTo>
                  <a:pt x="1701546" y="0"/>
                </a:lnTo>
                <a:lnTo>
                  <a:pt x="1701546" y="1295301"/>
                </a:lnTo>
                <a:lnTo>
                  <a:pt x="0" y="12953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2286877" y="4532714"/>
            <a:ext cx="1189709" cy="1477065"/>
          </a:xfrm>
          <a:custGeom>
            <a:avLst/>
            <a:gdLst/>
            <a:ahLst/>
            <a:cxnLst/>
            <a:rect l="l" t="t" r="r" b="b"/>
            <a:pathLst>
              <a:path w="1189709" h="1477065">
                <a:moveTo>
                  <a:pt x="0" y="0"/>
                </a:moveTo>
                <a:lnTo>
                  <a:pt x="1189708" y="0"/>
                </a:lnTo>
                <a:lnTo>
                  <a:pt x="1189708" y="1477065"/>
                </a:lnTo>
                <a:lnTo>
                  <a:pt x="0" y="14770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6479899" y="5143500"/>
            <a:ext cx="845712" cy="1049981"/>
          </a:xfrm>
          <a:custGeom>
            <a:avLst/>
            <a:gdLst/>
            <a:ahLst/>
            <a:cxnLst/>
            <a:rect l="l" t="t" r="r" b="b"/>
            <a:pathLst>
              <a:path w="845712" h="1049981">
                <a:moveTo>
                  <a:pt x="0" y="0"/>
                </a:moveTo>
                <a:lnTo>
                  <a:pt x="845712" y="0"/>
                </a:lnTo>
                <a:lnTo>
                  <a:pt x="845712" y="1049981"/>
                </a:lnTo>
                <a:lnTo>
                  <a:pt x="0" y="1049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6" name="Group 6"/>
          <p:cNvGrpSpPr/>
          <p:nvPr/>
        </p:nvGrpSpPr>
        <p:grpSpPr>
          <a:xfrm>
            <a:off x="6022030" y="4165585"/>
            <a:ext cx="2891685" cy="977915"/>
            <a:chOff x="0" y="0"/>
            <a:chExt cx="3855580" cy="13038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55580" cy="1303887"/>
            </a:xfrm>
            <a:custGeom>
              <a:avLst/>
              <a:gdLst/>
              <a:ahLst/>
              <a:cxnLst/>
              <a:rect l="l" t="t" r="r" b="b"/>
              <a:pathLst>
                <a:path w="3855580" h="1303887">
                  <a:moveTo>
                    <a:pt x="0" y="0"/>
                  </a:moveTo>
                  <a:lnTo>
                    <a:pt x="3855580" y="0"/>
                  </a:lnTo>
                  <a:lnTo>
                    <a:pt x="3855580" y="1303887"/>
                  </a:lnTo>
                  <a:lnTo>
                    <a:pt x="0" y="1303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 rot="-247784">
              <a:off x="794896" y="269180"/>
              <a:ext cx="2394950" cy="765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68"/>
                </a:lnSpc>
                <a:spcBef>
                  <a:spcPct val="0"/>
                </a:spcBef>
              </a:pPr>
              <a:r>
                <a:rPr lang="en-US" sz="3807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PA-TREFFEN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5225830"/>
            <a:ext cx="2717033" cy="783949"/>
            <a:chOff x="0" y="0"/>
            <a:chExt cx="3622711" cy="1045265"/>
          </a:xfrm>
        </p:grpSpPr>
        <p:sp>
          <p:nvSpPr>
            <p:cNvPr id="10" name="Freeform 10"/>
            <p:cNvSpPr/>
            <p:nvPr/>
          </p:nvSpPr>
          <p:spPr>
            <a:xfrm>
              <a:off x="330539" y="0"/>
              <a:ext cx="3292172" cy="1045265"/>
            </a:xfrm>
            <a:custGeom>
              <a:avLst/>
              <a:gdLst/>
              <a:ahLst/>
              <a:cxnLst/>
              <a:rect l="l" t="t" r="r" b="b"/>
              <a:pathLst>
                <a:path w="3292172" h="1045265">
                  <a:moveTo>
                    <a:pt x="0" y="0"/>
                  </a:moveTo>
                  <a:lnTo>
                    <a:pt x="3292172" y="0"/>
                  </a:lnTo>
                  <a:lnTo>
                    <a:pt x="3292172" y="1045265"/>
                  </a:lnTo>
                  <a:lnTo>
                    <a:pt x="0" y="10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3994"/>
              <a:ext cx="32921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9. PRAXISBESUCH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140311" y="5225830"/>
            <a:ext cx="2469129" cy="783949"/>
            <a:chOff x="0" y="0"/>
            <a:chExt cx="3292172" cy="10452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92172" cy="1045265"/>
            </a:xfrm>
            <a:custGeom>
              <a:avLst/>
              <a:gdLst/>
              <a:ahLst/>
              <a:cxnLst/>
              <a:rect l="l" t="t" r="r" b="b"/>
              <a:pathLst>
                <a:path w="3292172" h="1045265">
                  <a:moveTo>
                    <a:pt x="0" y="0"/>
                  </a:moveTo>
                  <a:lnTo>
                    <a:pt x="3292172" y="0"/>
                  </a:lnTo>
                  <a:lnTo>
                    <a:pt x="3292172" y="1045265"/>
                  </a:lnTo>
                  <a:lnTo>
                    <a:pt x="0" y="10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3937"/>
              <a:ext cx="32921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12. PRAXISBESUCH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968554" y="5225830"/>
            <a:ext cx="2549500" cy="783949"/>
            <a:chOff x="0" y="0"/>
            <a:chExt cx="3399333" cy="1045265"/>
          </a:xfrm>
        </p:grpSpPr>
        <p:sp>
          <p:nvSpPr>
            <p:cNvPr id="16" name="Freeform 16"/>
            <p:cNvSpPr/>
            <p:nvPr/>
          </p:nvSpPr>
          <p:spPr>
            <a:xfrm>
              <a:off x="107161" y="0"/>
              <a:ext cx="3292172" cy="1045265"/>
            </a:xfrm>
            <a:custGeom>
              <a:avLst/>
              <a:gdLst/>
              <a:ahLst/>
              <a:cxnLst/>
              <a:rect l="l" t="t" r="r" b="b"/>
              <a:pathLst>
                <a:path w="3292172" h="1045265">
                  <a:moveTo>
                    <a:pt x="0" y="0"/>
                  </a:moveTo>
                  <a:lnTo>
                    <a:pt x="3292172" y="0"/>
                  </a:lnTo>
                  <a:lnTo>
                    <a:pt x="3292172" y="1045265"/>
                  </a:lnTo>
                  <a:lnTo>
                    <a:pt x="0" y="10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46358"/>
              <a:ext cx="32921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10. PRAXISBESUCH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422474" y="5225830"/>
            <a:ext cx="2498762" cy="783949"/>
            <a:chOff x="0" y="0"/>
            <a:chExt cx="3331683" cy="1045265"/>
          </a:xfrm>
        </p:grpSpPr>
        <p:sp>
          <p:nvSpPr>
            <p:cNvPr id="19" name="Freeform 19"/>
            <p:cNvSpPr/>
            <p:nvPr/>
          </p:nvSpPr>
          <p:spPr>
            <a:xfrm>
              <a:off x="39511" y="0"/>
              <a:ext cx="3292172" cy="1045265"/>
            </a:xfrm>
            <a:custGeom>
              <a:avLst/>
              <a:gdLst/>
              <a:ahLst/>
              <a:cxnLst/>
              <a:rect l="l" t="t" r="r" b="b"/>
              <a:pathLst>
                <a:path w="3292172" h="1045265">
                  <a:moveTo>
                    <a:pt x="0" y="0"/>
                  </a:moveTo>
                  <a:lnTo>
                    <a:pt x="3292172" y="0"/>
                  </a:lnTo>
                  <a:lnTo>
                    <a:pt x="3292172" y="1045265"/>
                  </a:lnTo>
                  <a:lnTo>
                    <a:pt x="0" y="1045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34598"/>
              <a:ext cx="329217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11. PRAXISBESUCH</a:t>
              </a:r>
            </a:p>
          </p:txBody>
        </p:sp>
      </p:grpSp>
      <p:sp>
        <p:nvSpPr>
          <p:cNvPr id="21" name="Freeform 21"/>
          <p:cNvSpPr/>
          <p:nvPr/>
        </p:nvSpPr>
        <p:spPr>
          <a:xfrm rot="3174119">
            <a:off x="1494840" y="5257050"/>
            <a:ext cx="2647078" cy="2728946"/>
          </a:xfrm>
          <a:custGeom>
            <a:avLst/>
            <a:gdLst/>
            <a:ahLst/>
            <a:cxnLst/>
            <a:rect l="l" t="t" r="r" b="b"/>
            <a:pathLst>
              <a:path w="2647078" h="2728946">
                <a:moveTo>
                  <a:pt x="0" y="0"/>
                </a:moveTo>
                <a:lnTo>
                  <a:pt x="2647078" y="0"/>
                </a:lnTo>
                <a:lnTo>
                  <a:pt x="2647078" y="2728946"/>
                </a:lnTo>
                <a:lnTo>
                  <a:pt x="0" y="27289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2" name="Freeform 22"/>
          <p:cNvSpPr/>
          <p:nvPr/>
        </p:nvSpPr>
        <p:spPr>
          <a:xfrm rot="3174119">
            <a:off x="7888715" y="5257050"/>
            <a:ext cx="2647078" cy="2728946"/>
          </a:xfrm>
          <a:custGeom>
            <a:avLst/>
            <a:gdLst/>
            <a:ahLst/>
            <a:cxnLst/>
            <a:rect l="l" t="t" r="r" b="b"/>
            <a:pathLst>
              <a:path w="2647078" h="2728946">
                <a:moveTo>
                  <a:pt x="0" y="0"/>
                </a:moveTo>
                <a:lnTo>
                  <a:pt x="2647078" y="0"/>
                </a:lnTo>
                <a:lnTo>
                  <a:pt x="2647078" y="2728946"/>
                </a:lnTo>
                <a:lnTo>
                  <a:pt x="0" y="27289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3" name="Freeform 23"/>
          <p:cNvSpPr/>
          <p:nvPr/>
        </p:nvSpPr>
        <p:spPr>
          <a:xfrm rot="3174119">
            <a:off x="4759523" y="5257050"/>
            <a:ext cx="2647078" cy="2728946"/>
          </a:xfrm>
          <a:custGeom>
            <a:avLst/>
            <a:gdLst/>
            <a:ahLst/>
            <a:cxnLst/>
            <a:rect l="l" t="t" r="r" b="b"/>
            <a:pathLst>
              <a:path w="2647078" h="2728946">
                <a:moveTo>
                  <a:pt x="0" y="0"/>
                </a:moveTo>
                <a:lnTo>
                  <a:pt x="2647078" y="0"/>
                </a:lnTo>
                <a:lnTo>
                  <a:pt x="2647078" y="2728946"/>
                </a:lnTo>
                <a:lnTo>
                  <a:pt x="0" y="27289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4" name="Freeform 24"/>
          <p:cNvSpPr/>
          <p:nvPr/>
        </p:nvSpPr>
        <p:spPr>
          <a:xfrm rot="3174119">
            <a:off x="11102877" y="5257050"/>
            <a:ext cx="2647078" cy="2728946"/>
          </a:xfrm>
          <a:custGeom>
            <a:avLst/>
            <a:gdLst/>
            <a:ahLst/>
            <a:cxnLst/>
            <a:rect l="l" t="t" r="r" b="b"/>
            <a:pathLst>
              <a:path w="2647078" h="2728946">
                <a:moveTo>
                  <a:pt x="0" y="0"/>
                </a:moveTo>
                <a:lnTo>
                  <a:pt x="2647078" y="0"/>
                </a:lnTo>
                <a:lnTo>
                  <a:pt x="2647078" y="2728946"/>
                </a:lnTo>
                <a:lnTo>
                  <a:pt x="0" y="27289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5" name="Freeform 25"/>
          <p:cNvSpPr/>
          <p:nvPr/>
        </p:nvSpPr>
        <p:spPr>
          <a:xfrm rot="3174119">
            <a:off x="14363019" y="5257050"/>
            <a:ext cx="2647078" cy="2728946"/>
          </a:xfrm>
          <a:custGeom>
            <a:avLst/>
            <a:gdLst/>
            <a:ahLst/>
            <a:cxnLst/>
            <a:rect l="l" t="t" r="r" b="b"/>
            <a:pathLst>
              <a:path w="2647078" h="2728946">
                <a:moveTo>
                  <a:pt x="0" y="0"/>
                </a:moveTo>
                <a:lnTo>
                  <a:pt x="2647078" y="0"/>
                </a:lnTo>
                <a:lnTo>
                  <a:pt x="2647078" y="2728946"/>
                </a:lnTo>
                <a:lnTo>
                  <a:pt x="0" y="27289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6" name="Freeform 26"/>
          <p:cNvSpPr/>
          <p:nvPr/>
        </p:nvSpPr>
        <p:spPr>
          <a:xfrm>
            <a:off x="538819" y="7390313"/>
            <a:ext cx="8374896" cy="649054"/>
          </a:xfrm>
          <a:custGeom>
            <a:avLst/>
            <a:gdLst/>
            <a:ahLst/>
            <a:cxnLst/>
            <a:rect l="l" t="t" r="r" b="b"/>
            <a:pathLst>
              <a:path w="8374896" h="649054">
                <a:moveTo>
                  <a:pt x="0" y="0"/>
                </a:moveTo>
                <a:lnTo>
                  <a:pt x="8374896" y="0"/>
                </a:lnTo>
                <a:lnTo>
                  <a:pt x="8374896" y="649055"/>
                </a:lnTo>
                <a:lnTo>
                  <a:pt x="0" y="64905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7" name="Freeform 27"/>
          <p:cNvSpPr/>
          <p:nvPr/>
        </p:nvSpPr>
        <p:spPr>
          <a:xfrm>
            <a:off x="8789398" y="7390313"/>
            <a:ext cx="8374896" cy="649054"/>
          </a:xfrm>
          <a:custGeom>
            <a:avLst/>
            <a:gdLst/>
            <a:ahLst/>
            <a:cxnLst/>
            <a:rect l="l" t="t" r="r" b="b"/>
            <a:pathLst>
              <a:path w="8374896" h="649054">
                <a:moveTo>
                  <a:pt x="0" y="0"/>
                </a:moveTo>
                <a:lnTo>
                  <a:pt x="8374897" y="0"/>
                </a:lnTo>
                <a:lnTo>
                  <a:pt x="8374897" y="649055"/>
                </a:lnTo>
                <a:lnTo>
                  <a:pt x="0" y="64905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28" name="Freeform 28"/>
          <p:cNvSpPr/>
          <p:nvPr/>
        </p:nvSpPr>
        <p:spPr>
          <a:xfrm>
            <a:off x="15686558" y="8039368"/>
            <a:ext cx="2474188" cy="2172787"/>
          </a:xfrm>
          <a:custGeom>
            <a:avLst/>
            <a:gdLst/>
            <a:ahLst/>
            <a:cxnLst/>
            <a:rect l="l" t="t" r="r" b="b"/>
            <a:pathLst>
              <a:path w="2474188" h="2172787">
                <a:moveTo>
                  <a:pt x="0" y="0"/>
                </a:moveTo>
                <a:lnTo>
                  <a:pt x="2474188" y="0"/>
                </a:lnTo>
                <a:lnTo>
                  <a:pt x="2474188" y="2172786"/>
                </a:lnTo>
                <a:lnTo>
                  <a:pt x="0" y="21727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9" name="Freeform 29"/>
          <p:cNvSpPr/>
          <p:nvPr/>
        </p:nvSpPr>
        <p:spPr>
          <a:xfrm>
            <a:off x="15258267" y="4532714"/>
            <a:ext cx="1189709" cy="1477065"/>
          </a:xfrm>
          <a:custGeom>
            <a:avLst/>
            <a:gdLst/>
            <a:ahLst/>
            <a:cxnLst/>
            <a:rect l="l" t="t" r="r" b="b"/>
            <a:pathLst>
              <a:path w="1189709" h="1477065">
                <a:moveTo>
                  <a:pt x="0" y="0"/>
                </a:moveTo>
                <a:lnTo>
                  <a:pt x="1189708" y="0"/>
                </a:lnTo>
                <a:lnTo>
                  <a:pt x="1189708" y="1477065"/>
                </a:lnTo>
                <a:lnTo>
                  <a:pt x="0" y="14770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0" name="Group 30"/>
          <p:cNvGrpSpPr/>
          <p:nvPr/>
        </p:nvGrpSpPr>
        <p:grpSpPr>
          <a:xfrm>
            <a:off x="10709069" y="3171213"/>
            <a:ext cx="3636237" cy="1302434"/>
            <a:chOff x="0" y="0"/>
            <a:chExt cx="4848316" cy="173657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848316" cy="1736579"/>
            </a:xfrm>
            <a:custGeom>
              <a:avLst/>
              <a:gdLst/>
              <a:ahLst/>
              <a:cxnLst/>
              <a:rect l="l" t="t" r="r" b="b"/>
              <a:pathLst>
                <a:path w="4848316" h="1736579">
                  <a:moveTo>
                    <a:pt x="0" y="0"/>
                  </a:moveTo>
                  <a:lnTo>
                    <a:pt x="4848316" y="0"/>
                  </a:lnTo>
                  <a:lnTo>
                    <a:pt x="4848316" y="1736579"/>
                  </a:lnTo>
                  <a:lnTo>
                    <a:pt x="0" y="1736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76864" y="239639"/>
              <a:ext cx="3513931" cy="1238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THEORETISCHES FACH-</a:t>
              </a:r>
            </a:p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SCHULEXAMEN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4345306" y="3171213"/>
            <a:ext cx="3636237" cy="1302434"/>
            <a:chOff x="0" y="0"/>
            <a:chExt cx="4848316" cy="173657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848316" cy="1736579"/>
            </a:xfrm>
            <a:custGeom>
              <a:avLst/>
              <a:gdLst/>
              <a:ahLst/>
              <a:cxnLst/>
              <a:rect l="l" t="t" r="r" b="b"/>
              <a:pathLst>
                <a:path w="4848316" h="1736579">
                  <a:moveTo>
                    <a:pt x="0" y="0"/>
                  </a:moveTo>
                  <a:lnTo>
                    <a:pt x="4848316" y="0"/>
                  </a:lnTo>
                  <a:lnTo>
                    <a:pt x="4848316" y="1736579"/>
                  </a:lnTo>
                  <a:lnTo>
                    <a:pt x="0" y="1736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76864" y="239639"/>
              <a:ext cx="3513931" cy="1238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FACHPRAKTISCHE</a:t>
              </a:r>
            </a:p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PRÜFUNG</a:t>
              </a:r>
            </a:p>
          </p:txBody>
        </p:sp>
      </p:grpSp>
      <p:sp>
        <p:nvSpPr>
          <p:cNvPr id="36" name="Freeform 36"/>
          <p:cNvSpPr/>
          <p:nvPr/>
        </p:nvSpPr>
        <p:spPr>
          <a:xfrm rot="200483" flipV="1">
            <a:off x="6404845" y="8275522"/>
            <a:ext cx="4767273" cy="1368605"/>
          </a:xfrm>
          <a:custGeom>
            <a:avLst/>
            <a:gdLst/>
            <a:ahLst/>
            <a:cxnLst/>
            <a:rect l="l" t="t" r="r" b="b"/>
            <a:pathLst>
              <a:path w="4767273" h="1368605">
                <a:moveTo>
                  <a:pt x="0" y="1368604"/>
                </a:moveTo>
                <a:lnTo>
                  <a:pt x="4767273" y="1368604"/>
                </a:lnTo>
                <a:lnTo>
                  <a:pt x="4767273" y="0"/>
                </a:lnTo>
                <a:lnTo>
                  <a:pt x="0" y="0"/>
                </a:lnTo>
                <a:lnTo>
                  <a:pt x="0" y="1368604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7" name="Freeform 37"/>
          <p:cNvSpPr/>
          <p:nvPr/>
        </p:nvSpPr>
        <p:spPr>
          <a:xfrm rot="200483">
            <a:off x="-898379" y="8422453"/>
            <a:ext cx="4767273" cy="1368605"/>
          </a:xfrm>
          <a:custGeom>
            <a:avLst/>
            <a:gdLst/>
            <a:ahLst/>
            <a:cxnLst/>
            <a:rect l="l" t="t" r="r" b="b"/>
            <a:pathLst>
              <a:path w="4767273" h="1368605">
                <a:moveTo>
                  <a:pt x="0" y="0"/>
                </a:moveTo>
                <a:lnTo>
                  <a:pt x="4767272" y="0"/>
                </a:lnTo>
                <a:lnTo>
                  <a:pt x="4767272" y="1368605"/>
                </a:lnTo>
                <a:lnTo>
                  <a:pt x="0" y="136860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8" name="Freeform 38"/>
          <p:cNvSpPr/>
          <p:nvPr/>
        </p:nvSpPr>
        <p:spPr>
          <a:xfrm rot="952296">
            <a:off x="13441518" y="8178904"/>
            <a:ext cx="2070947" cy="1561839"/>
          </a:xfrm>
          <a:custGeom>
            <a:avLst/>
            <a:gdLst/>
            <a:ahLst/>
            <a:cxnLst/>
            <a:rect l="l" t="t" r="r" b="b"/>
            <a:pathLst>
              <a:path w="2070947" h="1561839">
                <a:moveTo>
                  <a:pt x="0" y="0"/>
                </a:moveTo>
                <a:lnTo>
                  <a:pt x="2070947" y="0"/>
                </a:lnTo>
                <a:lnTo>
                  <a:pt x="2070947" y="1561840"/>
                </a:lnTo>
                <a:lnTo>
                  <a:pt x="0" y="156184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9" name="TextBox 39"/>
          <p:cNvSpPr txBox="1"/>
          <p:nvPr/>
        </p:nvSpPr>
        <p:spPr>
          <a:xfrm>
            <a:off x="936575" y="7390313"/>
            <a:ext cx="830907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AUG.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203956" y="7390313"/>
            <a:ext cx="760809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SEP.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546998" y="7390313"/>
            <a:ext cx="84311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OKT.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920083" y="7390313"/>
            <a:ext cx="876746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NOV.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368330" y="7390313"/>
            <a:ext cx="802928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DEZ.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741344" y="7390313"/>
            <a:ext cx="82361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JAN.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183495" y="7390313"/>
            <a:ext cx="73774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FEB.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458208" y="7390313"/>
            <a:ext cx="90234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MÄR.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874977" y="7390313"/>
            <a:ext cx="782836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APR.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280808" y="7352890"/>
            <a:ext cx="685205" cy="67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MAI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674837" y="7390313"/>
            <a:ext cx="832247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JUN.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072110" y="7390313"/>
            <a:ext cx="75173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JUL.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288567" y="595793"/>
            <a:ext cx="8188018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1200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ORGANISATION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-662818" y="1875813"/>
            <a:ext cx="5951385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FFD034"/>
                </a:solidFill>
                <a:latin typeface="Handy Casual"/>
                <a:ea typeface="Handy Casual"/>
                <a:cs typeface="Handy Casual"/>
                <a:sym typeface="Handy Casual"/>
              </a:rPr>
              <a:t>3. AUSBILDUNGSJAHR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38819" y="2809263"/>
            <a:ext cx="6668542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rPr>
              <a:t>2 TAGE UNTERRICHT &amp; 3 TAGE PRAXIS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988785" y="8995375"/>
            <a:ext cx="2400746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FFC470"/>
                </a:solidFill>
                <a:latin typeface="Handy Casual"/>
                <a:ea typeface="Handy Casual"/>
                <a:cs typeface="Handy Casual"/>
                <a:sym typeface="Handy Casual"/>
              </a:rPr>
              <a:t>KONTINUIERLICHE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FFC470"/>
                </a:solidFill>
                <a:latin typeface="Handy Casual"/>
                <a:ea typeface="Handy Casual"/>
                <a:cs typeface="Handy Casual"/>
                <a:sym typeface="Handy Casual"/>
              </a:rPr>
              <a:t>PRAXISAUSWERTUNG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3904726" y="8265636"/>
            <a:ext cx="267548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FFC470"/>
                </a:solidFill>
                <a:latin typeface="Handy Casual"/>
                <a:ea typeface="Handy Casual"/>
                <a:cs typeface="Handy Casual"/>
                <a:sym typeface="Handy Casual"/>
              </a:rPr>
              <a:t>PORTFOLIO ZUR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FFC470"/>
                </a:solidFill>
                <a:latin typeface="Handy Casual"/>
                <a:ea typeface="Handy Casual"/>
                <a:cs typeface="Handy Casual"/>
                <a:sym typeface="Handy Casual"/>
              </a:rPr>
              <a:t>PROFESSIONALISIERUNG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 rot="-2126215">
            <a:off x="4443240" y="389454"/>
            <a:ext cx="9956116" cy="9508091"/>
          </a:xfrm>
          <a:custGeom>
            <a:avLst/>
            <a:gdLst/>
            <a:ahLst/>
            <a:cxnLst/>
            <a:rect l="l" t="t" r="r" b="b"/>
            <a:pathLst>
              <a:path w="9956116" h="9508091">
                <a:moveTo>
                  <a:pt x="0" y="0"/>
                </a:moveTo>
                <a:lnTo>
                  <a:pt x="9956116" y="0"/>
                </a:lnTo>
                <a:lnTo>
                  <a:pt x="9956116" y="9508092"/>
                </a:lnTo>
                <a:lnTo>
                  <a:pt x="0" y="9508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0" y="7067431"/>
            <a:ext cx="3777237" cy="28518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6222" y="7744998"/>
            <a:ext cx="1913337" cy="21742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93731" y="558820"/>
            <a:ext cx="13086934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99"/>
              </a:lnSpc>
            </a:pPr>
            <a:r>
              <a:rPr lang="en-US" sz="9999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SO GELINGT DIE AUSBILDUNG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61868" y="2551418"/>
            <a:ext cx="288272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PRAXIS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480665" y="3008618"/>
            <a:ext cx="350590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UNTERRICHT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45460" y="7872001"/>
            <a:ext cx="3481938" cy="178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INDIVIDUELLE</a:t>
            </a:r>
          </a:p>
          <a:p>
            <a:pPr marL="0" lvl="0" indent="0" algn="l">
              <a:lnSpc>
                <a:spcPts val="3360"/>
              </a:lnSpc>
            </a:pPr>
            <a:r>
              <a:rPr lang="en-US" sz="600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rPr>
              <a:t>BERATUNG</a:t>
            </a:r>
          </a:p>
        </p:txBody>
      </p:sp>
      <p:sp>
        <p:nvSpPr>
          <p:cNvPr id="10" name="Freeform 10"/>
          <p:cNvSpPr/>
          <p:nvPr/>
        </p:nvSpPr>
        <p:spPr>
          <a:xfrm rot="-733028">
            <a:off x="14917095" y="987421"/>
            <a:ext cx="1422578" cy="1412232"/>
          </a:xfrm>
          <a:custGeom>
            <a:avLst/>
            <a:gdLst/>
            <a:ahLst/>
            <a:cxnLst/>
            <a:rect l="l" t="t" r="r" b="b"/>
            <a:pathLst>
              <a:path w="1422578" h="1412232">
                <a:moveTo>
                  <a:pt x="0" y="0"/>
                </a:moveTo>
                <a:lnTo>
                  <a:pt x="1422578" y="0"/>
                </a:lnTo>
                <a:lnTo>
                  <a:pt x="1422578" y="1412232"/>
                </a:lnTo>
                <a:lnTo>
                  <a:pt x="0" y="1412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>
          <a:xfrm rot="1061361">
            <a:off x="16100551" y="126177"/>
            <a:ext cx="2147730" cy="2132110"/>
          </a:xfrm>
          <a:custGeom>
            <a:avLst/>
            <a:gdLst/>
            <a:ahLst/>
            <a:cxnLst/>
            <a:rect l="l" t="t" r="r" b="b"/>
            <a:pathLst>
              <a:path w="2147730" h="2132110">
                <a:moveTo>
                  <a:pt x="0" y="0"/>
                </a:moveTo>
                <a:lnTo>
                  <a:pt x="2147731" y="0"/>
                </a:lnTo>
                <a:lnTo>
                  <a:pt x="2147731" y="2132110"/>
                </a:lnTo>
                <a:lnTo>
                  <a:pt x="0" y="21321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877728" y="6344304"/>
            <a:ext cx="4726156" cy="3609602"/>
          </a:xfrm>
          <a:custGeom>
            <a:avLst/>
            <a:gdLst/>
            <a:ahLst/>
            <a:cxnLst/>
            <a:rect l="l" t="t" r="r" b="b"/>
            <a:pathLst>
              <a:path w="4726156" h="3609602">
                <a:moveTo>
                  <a:pt x="0" y="0"/>
                </a:moveTo>
                <a:lnTo>
                  <a:pt x="4726156" y="0"/>
                </a:lnTo>
                <a:lnTo>
                  <a:pt x="4726156" y="3609602"/>
                </a:lnTo>
                <a:lnTo>
                  <a:pt x="0" y="3609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83156" y="1051495"/>
            <a:ext cx="8115300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12000">
                <a:solidFill>
                  <a:srgbClr val="FFD034"/>
                </a:solidFill>
                <a:latin typeface="TC October"/>
                <a:ea typeface="TC October"/>
                <a:cs typeface="TC October"/>
                <a:sym typeface="TC October"/>
              </a:rPr>
              <a:t>UNTERRICHT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610671" y="301342"/>
            <a:ext cx="10384935" cy="9758013"/>
            <a:chOff x="485395" y="874221"/>
            <a:chExt cx="13846580" cy="13010683"/>
          </a:xfrm>
        </p:grpSpPr>
        <p:sp>
          <p:nvSpPr>
            <p:cNvPr id="6" name="Freeform 6"/>
            <p:cNvSpPr/>
            <p:nvPr/>
          </p:nvSpPr>
          <p:spPr>
            <a:xfrm>
              <a:off x="708224" y="874221"/>
              <a:ext cx="13623751" cy="13010683"/>
            </a:xfrm>
            <a:custGeom>
              <a:avLst/>
              <a:gdLst/>
              <a:ahLst/>
              <a:cxnLst/>
              <a:rect l="l" t="t" r="r" b="b"/>
              <a:pathLst>
                <a:path w="13623751" h="13010683">
                  <a:moveTo>
                    <a:pt x="0" y="0"/>
                  </a:moveTo>
                  <a:lnTo>
                    <a:pt x="13623752" y="0"/>
                  </a:lnTo>
                  <a:lnTo>
                    <a:pt x="13623752" y="13010683"/>
                  </a:lnTo>
                  <a:lnTo>
                    <a:pt x="0" y="13010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 rot="1769060">
              <a:off x="6553269" y="1462899"/>
              <a:ext cx="6053416" cy="453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LF 2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 dirty="0" err="1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Pädagogische</a:t>
              </a:r>
              <a:r>
                <a:rPr lang="en-US" sz="3500" dirty="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 </a:t>
              </a:r>
              <a:r>
                <a:rPr lang="en-US" sz="3500" dirty="0" err="1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Beziehungen</a:t>
              </a:r>
              <a:endParaRPr lang="en-US" sz="3500" dirty="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  <a:p>
              <a:pPr algn="ctr">
                <a:lnSpc>
                  <a:spcPts val="42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gestalten &amp; </a:t>
              </a:r>
              <a:r>
                <a:rPr lang="en-US" sz="3500" dirty="0" err="1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mit</a:t>
              </a:r>
              <a:endParaRPr lang="en-US" sz="3500" dirty="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  <a:p>
              <a:pPr algn="ctr">
                <a:lnSpc>
                  <a:spcPts val="42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Gruppen </a:t>
              </a:r>
              <a:r>
                <a:rPr lang="en-US" sz="3500" dirty="0" err="1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pädago</a:t>
              </a:r>
              <a:r>
                <a:rPr lang="en-US" sz="3500" dirty="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-</a:t>
              </a:r>
            </a:p>
            <a:p>
              <a:pPr algn="ctr">
                <a:lnSpc>
                  <a:spcPts val="4200"/>
                </a:lnSpc>
              </a:pPr>
              <a:r>
                <a:rPr lang="en-US" sz="3500" dirty="0" err="1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gisch</a:t>
              </a:r>
              <a:r>
                <a:rPr lang="en-US" sz="3500" dirty="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 </a:t>
              </a:r>
              <a:r>
                <a:rPr lang="en-US" sz="3500" dirty="0" err="1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arbeiten</a:t>
              </a:r>
              <a:endParaRPr lang="en-US" sz="3500" dirty="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  <a:p>
              <a:pPr algn="ctr">
                <a:lnSpc>
                  <a:spcPts val="5759"/>
                </a:lnSpc>
              </a:pPr>
              <a:endParaRPr lang="en-US" sz="3500" dirty="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462188" y="6007962"/>
              <a:ext cx="4231806" cy="2743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00"/>
                </a:lnSpc>
              </a:pPr>
              <a:r>
                <a:rPr lang="en-US" sz="45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FACHRICHTUNGS-</a:t>
              </a:r>
            </a:p>
            <a:p>
              <a:pPr algn="ctr">
                <a:lnSpc>
                  <a:spcPts val="5400"/>
                </a:lnSpc>
              </a:pPr>
              <a:r>
                <a:rPr lang="en-US" sz="45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BEZOGENER </a:t>
              </a:r>
            </a:p>
            <a:p>
              <a:pPr algn="ctr">
                <a:lnSpc>
                  <a:spcPts val="5400"/>
                </a:lnSpc>
              </a:pPr>
              <a:r>
                <a:rPr lang="en-US" sz="450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LERNBEREICH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19875342">
              <a:off x="1721884" y="1523221"/>
              <a:ext cx="6983879" cy="3873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3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LF 1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 dirty="0" err="1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Berufliche</a:t>
              </a:r>
              <a:r>
                <a:rPr lang="en-US" sz="3500" dirty="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 </a:t>
              </a:r>
              <a:r>
                <a:rPr lang="en-US" sz="3500" dirty="0" err="1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Identität</a:t>
              </a:r>
              <a:endParaRPr lang="en-US" sz="3500" dirty="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  <a:p>
              <a:pPr algn="ctr">
                <a:lnSpc>
                  <a:spcPts val="371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   &amp; </a:t>
              </a:r>
              <a:r>
                <a:rPr lang="en-US" sz="3500" dirty="0" err="1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professionelle</a:t>
              </a:r>
              <a:r>
                <a:rPr lang="en-US" sz="3500" dirty="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 Pers-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 dirty="0" err="1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pektive</a:t>
              </a:r>
              <a:r>
                <a:rPr lang="en-US" sz="3500" dirty="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 </a:t>
              </a:r>
              <a:r>
                <a:rPr lang="en-US" sz="3500" dirty="0" err="1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weiter</a:t>
              </a:r>
              <a:r>
                <a:rPr lang="en-US" sz="3500" dirty="0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-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 dirty="0" err="1">
                  <a:solidFill>
                    <a:srgbClr val="FFFFFF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entwickeln</a:t>
              </a:r>
              <a:endParaRPr lang="en-US" sz="3500" dirty="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  <a:p>
              <a:pPr algn="ctr">
                <a:lnSpc>
                  <a:spcPts val="3710"/>
                </a:lnSpc>
              </a:pPr>
              <a:endParaRPr lang="en-US" sz="3500" dirty="0">
                <a:solidFill>
                  <a:srgbClr val="FFFFFF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 rot="5400000">
              <a:off x="7286398" y="5058825"/>
              <a:ext cx="8623498" cy="4543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39"/>
                </a:lnSpc>
              </a:pPr>
              <a:r>
                <a:rPr lang="en-US" sz="3999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LF 3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LEBENSWELTEN UND DIVER-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SITÄT WAHRNEHMEN,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VERSTEHEN &amp;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INKLUSION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FÖRDERN</a:t>
              </a:r>
            </a:p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endParaRPr lang="en-US" sz="3500">
                <a:solidFill>
                  <a:srgbClr val="FDFDFC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 rot="-1815782">
              <a:off x="7062629" y="9524270"/>
              <a:ext cx="5281933" cy="3251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39"/>
                </a:lnSpc>
              </a:pPr>
              <a:r>
                <a:rPr lang="en-US" sz="3999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LF 4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SOZIALPÄDAGO-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GISCHE BILDUNGSARBEIT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INDEN BILDUNGSBEREICHEN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PROFESSIONELL GESTALTEN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 rot="1811944">
              <a:off x="485395" y="9100175"/>
              <a:ext cx="9403772" cy="446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LF 5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ERZIEHUNGS- U.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BILDUNGSPARTNER-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SCHAFTEN MIT ELTERN U. BE-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ZUGSPERSONEN GESTALTEN SOWIE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ÜBERGÄNGE UNTERSTÜTZEN </a:t>
              </a:r>
            </a:p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endParaRPr lang="en-US" sz="3000">
                <a:solidFill>
                  <a:srgbClr val="FDFDFC"/>
                </a:solidFill>
                <a:latin typeface="Handy Casual"/>
                <a:ea typeface="Handy Casual"/>
                <a:cs typeface="Handy Casual"/>
                <a:sym typeface="Handy Casual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 rot="-5400000">
              <a:off x="-2985952" y="5704832"/>
              <a:ext cx="11664692" cy="3251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3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LF 6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 dirty="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NSTITUTION UND TEAM ENT-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 dirty="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WICKELN SOWIE IN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 dirty="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NETZWERKEN </a:t>
              </a:r>
            </a:p>
            <a:p>
              <a:pPr algn="ctr">
                <a:lnSpc>
                  <a:spcPts val="3710"/>
                </a:lnSpc>
              </a:pPr>
              <a:r>
                <a:rPr lang="en-US" sz="3500" dirty="0">
                  <a:solidFill>
                    <a:srgbClr val="FDFDFC"/>
                  </a:solidFill>
                  <a:latin typeface="Handy Casual"/>
                  <a:ea typeface="Handy Casual"/>
                  <a:cs typeface="Handy Casual"/>
                  <a:sym typeface="Handy Casual"/>
                </a:rPr>
                <a:t>KOOPERIEREN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877728" y="2702603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3" y="0"/>
                </a:lnTo>
                <a:lnTo>
                  <a:pt x="41832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548</Words>
  <Application>Microsoft Macintosh PowerPoint</Application>
  <PresentationFormat>Benutzerdefiniert</PresentationFormat>
  <Paragraphs>232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TC October</vt:lpstr>
      <vt:lpstr>Bebas Neue</vt:lpstr>
      <vt:lpstr>Arial</vt:lpstr>
      <vt:lpstr>Canva Sans Bold</vt:lpstr>
      <vt:lpstr>Calibri</vt:lpstr>
      <vt:lpstr>Handy Casual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Vorstellung des Bildungsgangs PIA</dc:title>
  <cp:lastModifiedBy>Gast, Melanie</cp:lastModifiedBy>
  <cp:revision>5</cp:revision>
  <dcterms:created xsi:type="dcterms:W3CDTF">2006-08-16T00:00:00Z</dcterms:created>
  <dcterms:modified xsi:type="dcterms:W3CDTF">2024-11-18T16:27:30Z</dcterms:modified>
  <dc:identifier>DAGVl2Oi2js</dc:identifier>
</cp:coreProperties>
</file>