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Bebas Neue" panose="020B0606020202050201" pitchFamily="34" charset="77"/>
      <p:regular r:id="rId15"/>
    </p:embeddedFont>
    <p:embeddedFont>
      <p:font typeface="Canva Sans Bold" panose="020B0803030501040103" pitchFamily="34" charset="0"/>
      <p:regular r:id="rId16"/>
      <p:bold r:id="rId17"/>
    </p:embeddedFont>
    <p:embeddedFont>
      <p:font typeface="Handy Casual" pitchFamily="2" charset="77"/>
      <p:regular r:id="rId18"/>
    </p:embeddedFont>
    <p:embeddedFont>
      <p:font typeface="TC October" pitchFamily="2" charset="77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8" autoAdjust="0"/>
  </p:normalViewPr>
  <p:slideViewPr>
    <p:cSldViewPr>
      <p:cViewPr varScale="1">
        <p:scale>
          <a:sx n="79" d="100"/>
          <a:sy n="79" d="100"/>
        </p:scale>
        <p:origin x="9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64.pn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69.svg"/><Relationship Id="rId4" Type="http://schemas.openxmlformats.org/officeDocument/2006/relationships/image" Target="../media/image65.sv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9" Type="http://schemas.openxmlformats.org/officeDocument/2006/relationships/image" Target="../media/image8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9.png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5" t="-17316" b="-674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645939" y="2403577"/>
            <a:ext cx="11749373" cy="506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50"/>
              </a:lnSpc>
            </a:pPr>
            <a:r>
              <a:rPr lang="en-US" sz="15000">
                <a:solidFill>
                  <a:srgbClr val="3D372C"/>
                </a:solidFill>
                <a:latin typeface="TC October"/>
                <a:ea typeface="TC October"/>
                <a:cs typeface="TC October"/>
                <a:sym typeface="TC October"/>
              </a:rPr>
              <a:t>PIA ERZIEHER/INNEN </a:t>
            </a:r>
          </a:p>
        </p:txBody>
      </p:sp>
      <p:sp>
        <p:nvSpPr>
          <p:cNvPr id="4" name="Freeform 4"/>
          <p:cNvSpPr/>
          <p:nvPr/>
        </p:nvSpPr>
        <p:spPr>
          <a:xfrm rot="457206">
            <a:off x="14028715" y="4374378"/>
            <a:ext cx="3580159" cy="3779438"/>
          </a:xfrm>
          <a:custGeom>
            <a:avLst/>
            <a:gdLst/>
            <a:ahLst/>
            <a:cxnLst/>
            <a:rect l="l" t="t" r="r" b="b"/>
            <a:pathLst>
              <a:path w="3580159" h="3779438">
                <a:moveTo>
                  <a:pt x="0" y="0"/>
                </a:moveTo>
                <a:lnTo>
                  <a:pt x="3580159" y="0"/>
                </a:lnTo>
                <a:lnTo>
                  <a:pt x="3580159" y="3779439"/>
                </a:lnTo>
                <a:lnTo>
                  <a:pt x="0" y="3779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 rot="-733672">
            <a:off x="1061280" y="300824"/>
            <a:ext cx="3800341" cy="4239731"/>
          </a:xfrm>
          <a:custGeom>
            <a:avLst/>
            <a:gdLst/>
            <a:ahLst/>
            <a:cxnLst/>
            <a:rect l="l" t="t" r="r" b="b"/>
            <a:pathLst>
              <a:path w="3800341" h="4239731">
                <a:moveTo>
                  <a:pt x="0" y="0"/>
                </a:moveTo>
                <a:lnTo>
                  <a:pt x="3800342" y="0"/>
                </a:lnTo>
                <a:lnTo>
                  <a:pt x="3800342" y="4239731"/>
                </a:lnTo>
                <a:lnTo>
                  <a:pt x="0" y="4239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2112913" y="2420689"/>
            <a:ext cx="2898902" cy="954069"/>
          </a:xfrm>
          <a:custGeom>
            <a:avLst/>
            <a:gdLst/>
            <a:ahLst/>
            <a:cxnLst/>
            <a:rect l="l" t="t" r="r" b="b"/>
            <a:pathLst>
              <a:path w="2898902" h="954069">
                <a:moveTo>
                  <a:pt x="0" y="0"/>
                </a:moveTo>
                <a:lnTo>
                  <a:pt x="2898902" y="0"/>
                </a:lnTo>
                <a:lnTo>
                  <a:pt x="2898902" y="954069"/>
                </a:lnTo>
                <a:lnTo>
                  <a:pt x="0" y="954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862868" y="6621627"/>
            <a:ext cx="3826573" cy="2574240"/>
          </a:xfrm>
          <a:custGeom>
            <a:avLst/>
            <a:gdLst/>
            <a:ahLst/>
            <a:cxnLst/>
            <a:rect l="l" t="t" r="r" b="b"/>
            <a:pathLst>
              <a:path w="3826573" h="2574240">
                <a:moveTo>
                  <a:pt x="0" y="0"/>
                </a:moveTo>
                <a:lnTo>
                  <a:pt x="3826573" y="0"/>
                </a:lnTo>
                <a:lnTo>
                  <a:pt x="3826573" y="2574240"/>
                </a:lnTo>
                <a:lnTo>
                  <a:pt x="0" y="2574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5419982" y="6159323"/>
            <a:ext cx="80074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D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praxisintegrierte</a:t>
            </a: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D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Erzieher/innenausbildung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343808" y="4897793"/>
            <a:ext cx="7663474" cy="4942502"/>
            <a:chOff x="0" y="0"/>
            <a:chExt cx="10217966" cy="6590002"/>
          </a:xfrm>
        </p:grpSpPr>
        <p:sp>
          <p:nvSpPr>
            <p:cNvPr id="4" name="Freeform 4"/>
            <p:cNvSpPr/>
            <p:nvPr/>
          </p:nvSpPr>
          <p:spPr>
            <a:xfrm rot="-624127">
              <a:off x="420034" y="422801"/>
              <a:ext cx="5149514" cy="5121426"/>
            </a:xfrm>
            <a:custGeom>
              <a:avLst/>
              <a:gdLst/>
              <a:ahLst/>
              <a:cxnLst/>
              <a:rect l="l" t="t" r="r" b="b"/>
              <a:pathLst>
                <a:path w="5149514" h="5121426">
                  <a:moveTo>
                    <a:pt x="0" y="0"/>
                  </a:moveTo>
                  <a:lnTo>
                    <a:pt x="5149515" y="0"/>
                  </a:lnTo>
                  <a:lnTo>
                    <a:pt x="5149515" y="5121426"/>
                  </a:lnTo>
                  <a:lnTo>
                    <a:pt x="0" y="5121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79096" y="759867"/>
              <a:ext cx="6638870" cy="5830135"/>
            </a:xfrm>
            <a:custGeom>
              <a:avLst/>
              <a:gdLst/>
              <a:ahLst/>
              <a:cxnLst/>
              <a:rect l="l" t="t" r="r" b="b"/>
              <a:pathLst>
                <a:path w="6638870" h="5830135">
                  <a:moveTo>
                    <a:pt x="0" y="0"/>
                  </a:moveTo>
                  <a:lnTo>
                    <a:pt x="6638870" y="0"/>
                  </a:lnTo>
                  <a:lnTo>
                    <a:pt x="6638870" y="5830135"/>
                  </a:lnTo>
                  <a:lnTo>
                    <a:pt x="0" y="5830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6"/>
            <p:cNvSpPr/>
            <p:nvPr/>
          </p:nvSpPr>
          <p:spPr>
            <a:xfrm rot="210018">
              <a:off x="3881858" y="209678"/>
              <a:ext cx="2454250" cy="2436401"/>
            </a:xfrm>
            <a:custGeom>
              <a:avLst/>
              <a:gdLst/>
              <a:ahLst/>
              <a:cxnLst/>
              <a:rect l="l" t="t" r="r" b="b"/>
              <a:pathLst>
                <a:path w="2454250" h="2436401">
                  <a:moveTo>
                    <a:pt x="0" y="0"/>
                  </a:moveTo>
                  <a:lnTo>
                    <a:pt x="2454250" y="0"/>
                  </a:lnTo>
                  <a:lnTo>
                    <a:pt x="2454250" y="2436401"/>
                  </a:lnTo>
                  <a:lnTo>
                    <a:pt x="0" y="2436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5401" y="840143"/>
            <a:ext cx="8115300" cy="405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WIE WIR DAS GEMEINSAM SCHAFFEN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894119" y="635316"/>
            <a:ext cx="9016367" cy="9016367"/>
            <a:chOff x="0" y="0"/>
            <a:chExt cx="12021823" cy="120218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21823" cy="12021823"/>
            </a:xfrm>
            <a:custGeom>
              <a:avLst/>
              <a:gdLst/>
              <a:ahLst/>
              <a:cxnLst/>
              <a:rect l="l" t="t" r="r" b="b"/>
              <a:pathLst>
                <a:path w="12021823" h="12021823">
                  <a:moveTo>
                    <a:pt x="0" y="0"/>
                  </a:moveTo>
                  <a:lnTo>
                    <a:pt x="12021823" y="0"/>
                  </a:lnTo>
                  <a:lnTo>
                    <a:pt x="12021823" y="12021823"/>
                  </a:lnTo>
                  <a:lnTo>
                    <a:pt x="0" y="1202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856520" y="1434859"/>
              <a:ext cx="38897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PERSÖNLICHE BETREUUNG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231822" y="2612416"/>
              <a:ext cx="3244860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FACHRÄUME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778654" y="5107971"/>
              <a:ext cx="2035321" cy="628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PRAXISNÄHE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854252" y="8707772"/>
              <a:ext cx="2995216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EXTERNE LERNORTE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983326" y="9546183"/>
              <a:ext cx="2248495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“KURZE” WEGE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57936" y="4390416"/>
              <a:ext cx="2529880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“OFFENE” TÜREN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57936" y="7389516"/>
              <a:ext cx="3705027" cy="628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FAMILIÄRE ATMOSPHÄRE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061612" y="4717332"/>
            <a:ext cx="3780917" cy="4902324"/>
          </a:xfrm>
          <a:custGeom>
            <a:avLst/>
            <a:gdLst/>
            <a:ahLst/>
            <a:cxnLst/>
            <a:rect l="l" t="t" r="r" b="b"/>
            <a:pathLst>
              <a:path w="3780917" h="4902324">
                <a:moveTo>
                  <a:pt x="0" y="0"/>
                </a:moveTo>
                <a:lnTo>
                  <a:pt x="3780917" y="0"/>
                </a:lnTo>
                <a:lnTo>
                  <a:pt x="3780917" y="4902324"/>
                </a:lnTo>
                <a:lnTo>
                  <a:pt x="0" y="4902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-988550" y="755730"/>
            <a:ext cx="12273481" cy="8775539"/>
          </a:xfrm>
          <a:custGeom>
            <a:avLst/>
            <a:gdLst/>
            <a:ahLst/>
            <a:cxnLst/>
            <a:rect l="l" t="t" r="r" b="b"/>
            <a:pathLst>
              <a:path w="12273481" h="8775539">
                <a:moveTo>
                  <a:pt x="0" y="0"/>
                </a:moveTo>
                <a:lnTo>
                  <a:pt x="12273482" y="0"/>
                </a:lnTo>
                <a:lnTo>
                  <a:pt x="12273482" y="8775540"/>
                </a:lnTo>
                <a:lnTo>
                  <a:pt x="0" y="87755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1160502" y="1343025"/>
            <a:ext cx="7132853" cy="335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ZUGANGS-</a:t>
            </a:r>
          </a:p>
          <a:p>
            <a:pPr algn="ctr">
              <a:lnSpc>
                <a:spcPts val="8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VORAUS-</a:t>
            </a:r>
          </a:p>
          <a:p>
            <a:pPr algn="ctr">
              <a:lnSpc>
                <a:spcPts val="8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SETZUNGEN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52690" y="3164552"/>
            <a:ext cx="4707811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ABITUR &amp; SOZIALPÄD. PRAKTIKUM 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VON 6 WOCHEN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71922" y="793830"/>
            <a:ext cx="5069347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BERUFSAUSBILDUNG &amp;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SOZIALPÄD. PRAKTIKUM 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VON 6 WOCHEN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52690" y="8158480"/>
            <a:ext cx="470781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FACHABITUR SOZIAL- UND GESUNDHEITSWESEN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613629" y="4032700"/>
            <a:ext cx="470781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E PIA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1839" y="5535274"/>
            <a:ext cx="4134743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EINSCHLÄGIGE BERUFSAUS-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BILDUNG: Z. B. KINDER-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PFLEGER/IN,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292921" y="1565364"/>
            <a:ext cx="7851079" cy="7880632"/>
          </a:xfrm>
          <a:custGeom>
            <a:avLst/>
            <a:gdLst/>
            <a:ahLst/>
            <a:cxnLst/>
            <a:rect l="l" t="t" r="r" b="b"/>
            <a:pathLst>
              <a:path w="7851079" h="7880632">
                <a:moveTo>
                  <a:pt x="0" y="0"/>
                </a:moveTo>
                <a:lnTo>
                  <a:pt x="7851079" y="0"/>
                </a:lnTo>
                <a:lnTo>
                  <a:pt x="7851079" y="7880632"/>
                </a:lnTo>
                <a:lnTo>
                  <a:pt x="0" y="7880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8413000" y="399576"/>
            <a:ext cx="2006790" cy="2006790"/>
          </a:xfrm>
          <a:custGeom>
            <a:avLst/>
            <a:gdLst/>
            <a:ahLst/>
            <a:cxnLst/>
            <a:rect l="l" t="t" r="r" b="b"/>
            <a:pathLst>
              <a:path w="2006790" h="2006790">
                <a:moveTo>
                  <a:pt x="0" y="0"/>
                </a:moveTo>
                <a:lnTo>
                  <a:pt x="2006790" y="0"/>
                </a:lnTo>
                <a:lnTo>
                  <a:pt x="2006790" y="2006790"/>
                </a:lnTo>
                <a:lnTo>
                  <a:pt x="0" y="2006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5540083" y="7384196"/>
            <a:ext cx="2384788" cy="2513611"/>
          </a:xfrm>
          <a:custGeom>
            <a:avLst/>
            <a:gdLst/>
            <a:ahLst/>
            <a:cxnLst/>
            <a:rect l="l" t="t" r="r" b="b"/>
            <a:pathLst>
              <a:path w="2384788" h="2513611">
                <a:moveTo>
                  <a:pt x="0" y="0"/>
                </a:moveTo>
                <a:lnTo>
                  <a:pt x="2384788" y="0"/>
                </a:lnTo>
                <a:lnTo>
                  <a:pt x="2384788" y="2513610"/>
                </a:lnTo>
                <a:lnTo>
                  <a:pt x="0" y="251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437814" y="348966"/>
            <a:ext cx="1710214" cy="2057400"/>
          </a:xfrm>
          <a:custGeom>
            <a:avLst/>
            <a:gdLst/>
            <a:ahLst/>
            <a:cxnLst/>
            <a:rect l="l" t="t" r="r" b="b"/>
            <a:pathLst>
              <a:path w="1710214" h="2057400">
                <a:moveTo>
                  <a:pt x="0" y="0"/>
                </a:moveTo>
                <a:lnTo>
                  <a:pt x="1710213" y="0"/>
                </a:lnTo>
                <a:lnTo>
                  <a:pt x="17102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0419790" y="2249460"/>
            <a:ext cx="683951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BEWERBUNG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4219" y="4915310"/>
            <a:ext cx="8170652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BITTE AUSDRUCKEN UND IN DER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DÜSSELDORFER STR. ABGEBEN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(Z. HD. FRAU GAST)</a:t>
            </a:r>
          </a:p>
        </p:txBody>
      </p:sp>
      <p:sp>
        <p:nvSpPr>
          <p:cNvPr id="9" name="TextBox 9"/>
          <p:cNvSpPr txBox="1"/>
          <p:nvPr/>
        </p:nvSpPr>
        <p:spPr>
          <a:xfrm rot="2107384">
            <a:off x="3235307" y="2525644"/>
            <a:ext cx="297000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ANMELDEBOGEN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1297" y="3025727"/>
            <a:ext cx="334432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ANSCHREIBEN &amp;</a:t>
            </a: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LEBENSLAUF</a:t>
            </a:r>
          </a:p>
        </p:txBody>
      </p:sp>
      <p:sp>
        <p:nvSpPr>
          <p:cNvPr id="11" name="TextBox 11"/>
          <p:cNvSpPr txBox="1"/>
          <p:nvPr/>
        </p:nvSpPr>
        <p:spPr>
          <a:xfrm rot="4352242">
            <a:off x="4752302" y="2803794"/>
            <a:ext cx="3298429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SCHULBEWERBUNG.DE</a:t>
            </a:r>
          </a:p>
        </p:txBody>
      </p:sp>
      <p:sp>
        <p:nvSpPr>
          <p:cNvPr id="12" name="TextBox 12"/>
          <p:cNvSpPr txBox="1"/>
          <p:nvPr/>
        </p:nvSpPr>
        <p:spPr>
          <a:xfrm rot="-4288524">
            <a:off x="1204793" y="6274938"/>
            <a:ext cx="281013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PRAKTIKUMS-</a:t>
            </a: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VERTRAG (KOPIE)</a:t>
            </a:r>
          </a:p>
        </p:txBody>
      </p:sp>
      <p:sp>
        <p:nvSpPr>
          <p:cNvPr id="13" name="TextBox 13"/>
          <p:cNvSpPr txBox="1"/>
          <p:nvPr/>
        </p:nvSpPr>
        <p:spPr>
          <a:xfrm rot="-2158744">
            <a:off x="6770867" y="4440750"/>
            <a:ext cx="226296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SCHULZEUGNISSE</a:t>
            </a:r>
          </a:p>
        </p:txBody>
      </p:sp>
      <p:sp>
        <p:nvSpPr>
          <p:cNvPr id="14" name="TextBox 14"/>
          <p:cNvSpPr txBox="1"/>
          <p:nvPr/>
        </p:nvSpPr>
        <p:spPr>
          <a:xfrm rot="-2110415">
            <a:off x="7168265" y="5583729"/>
            <a:ext cx="187836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KOOPERATIONS-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VERTRAG</a:t>
            </a:r>
          </a:p>
        </p:txBody>
      </p:sp>
      <p:sp>
        <p:nvSpPr>
          <p:cNvPr id="15" name="TextBox 15"/>
          <p:cNvSpPr txBox="1"/>
          <p:nvPr/>
        </p:nvSpPr>
        <p:spPr>
          <a:xfrm rot="-4356317">
            <a:off x="2011996" y="7406405"/>
            <a:ext cx="300405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PRAKTIKUMS-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GENEHMIGUNG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70018" y="7052538"/>
            <a:ext cx="1788832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MASERNIMPF-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NACHWEIS</a:t>
            </a:r>
          </a:p>
        </p:txBody>
      </p:sp>
      <p:sp>
        <p:nvSpPr>
          <p:cNvPr id="17" name="TextBox 17"/>
          <p:cNvSpPr txBox="1"/>
          <p:nvPr/>
        </p:nvSpPr>
        <p:spPr>
          <a:xfrm rot="2225284">
            <a:off x="4598912" y="7975912"/>
            <a:ext cx="217259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FÜHRUNGSZEUGNIS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8166" y="4210333"/>
            <a:ext cx="1830531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PRAKTIKUMS-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NACHWEISE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5" t="-17316" b="-674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811031">
            <a:off x="812421" y="7823232"/>
            <a:ext cx="2346980" cy="1736765"/>
          </a:xfrm>
          <a:custGeom>
            <a:avLst/>
            <a:gdLst/>
            <a:ahLst/>
            <a:cxnLst/>
            <a:rect l="l" t="t" r="r" b="b"/>
            <a:pathLst>
              <a:path w="2346980" h="1736765">
                <a:moveTo>
                  <a:pt x="0" y="0"/>
                </a:moveTo>
                <a:lnTo>
                  <a:pt x="2346980" y="0"/>
                </a:lnTo>
                <a:lnTo>
                  <a:pt x="2346980" y="1736765"/>
                </a:lnTo>
                <a:lnTo>
                  <a:pt x="0" y="1736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 rot="-141864">
            <a:off x="13858774" y="863499"/>
            <a:ext cx="3024223" cy="2644820"/>
          </a:xfrm>
          <a:custGeom>
            <a:avLst/>
            <a:gdLst/>
            <a:ahLst/>
            <a:cxnLst/>
            <a:rect l="l" t="t" r="r" b="b"/>
            <a:pathLst>
              <a:path w="3024223" h="2644820">
                <a:moveTo>
                  <a:pt x="0" y="0"/>
                </a:moveTo>
                <a:lnTo>
                  <a:pt x="3024223" y="0"/>
                </a:lnTo>
                <a:lnTo>
                  <a:pt x="3024223" y="2644821"/>
                </a:lnTo>
                <a:lnTo>
                  <a:pt x="0" y="2644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 rot="518978">
            <a:off x="317411" y="6866882"/>
            <a:ext cx="1422578" cy="1412232"/>
          </a:xfrm>
          <a:custGeom>
            <a:avLst/>
            <a:gdLst/>
            <a:ahLst/>
            <a:cxnLst/>
            <a:rect l="l" t="t" r="r" b="b"/>
            <a:pathLst>
              <a:path w="1422578" h="1412232">
                <a:moveTo>
                  <a:pt x="0" y="0"/>
                </a:moveTo>
                <a:lnTo>
                  <a:pt x="1422578" y="0"/>
                </a:lnTo>
                <a:lnTo>
                  <a:pt x="1422578" y="1412232"/>
                </a:lnTo>
                <a:lnTo>
                  <a:pt x="0" y="1412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3549435" y="2705628"/>
            <a:ext cx="10256070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3D372C"/>
                </a:solidFill>
                <a:latin typeface="TC October"/>
                <a:ea typeface="TC October"/>
                <a:cs typeface="TC October"/>
                <a:sym typeface="TC October"/>
              </a:rPr>
              <a:t>BEREIT SICH BEI UNS ANZUMELDEN?</a:t>
            </a:r>
          </a:p>
        </p:txBody>
      </p:sp>
      <p:sp>
        <p:nvSpPr>
          <p:cNvPr id="7" name="Freeform 7"/>
          <p:cNvSpPr/>
          <p:nvPr/>
        </p:nvSpPr>
        <p:spPr>
          <a:xfrm>
            <a:off x="2507854" y="7016452"/>
            <a:ext cx="556546" cy="556546"/>
          </a:xfrm>
          <a:custGeom>
            <a:avLst/>
            <a:gdLst/>
            <a:ahLst/>
            <a:cxnLst/>
            <a:rect l="l" t="t" r="r" b="b"/>
            <a:pathLst>
              <a:path w="556546" h="556546">
                <a:moveTo>
                  <a:pt x="0" y="0"/>
                </a:moveTo>
                <a:lnTo>
                  <a:pt x="556546" y="0"/>
                </a:lnTo>
                <a:lnTo>
                  <a:pt x="556546" y="556546"/>
                </a:lnTo>
                <a:lnTo>
                  <a:pt x="0" y="556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3153306" y="7051838"/>
            <a:ext cx="240603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02171 708740</a:t>
            </a:r>
          </a:p>
        </p:txBody>
      </p:sp>
      <p:sp>
        <p:nvSpPr>
          <p:cNvPr id="9" name="Freeform 9"/>
          <p:cNvSpPr/>
          <p:nvPr/>
        </p:nvSpPr>
        <p:spPr>
          <a:xfrm>
            <a:off x="6462636" y="7016452"/>
            <a:ext cx="556546" cy="556546"/>
          </a:xfrm>
          <a:custGeom>
            <a:avLst/>
            <a:gdLst/>
            <a:ahLst/>
            <a:cxnLst/>
            <a:rect l="l" t="t" r="r" b="b"/>
            <a:pathLst>
              <a:path w="556546" h="556546">
                <a:moveTo>
                  <a:pt x="0" y="0"/>
                </a:moveTo>
                <a:lnTo>
                  <a:pt x="556546" y="0"/>
                </a:lnTo>
                <a:lnTo>
                  <a:pt x="556546" y="556546"/>
                </a:lnTo>
                <a:lnTo>
                  <a:pt x="0" y="556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7104907" y="7051838"/>
            <a:ext cx="357445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3840"/>
              </a:lnSpc>
              <a:spcBef>
                <a:spcPct val="0"/>
              </a:spcBef>
            </a:pPr>
            <a:r>
              <a:rPr lang="en-US" sz="3200" u="none" strike="noStrike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www.bk-opladen.de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582652" y="7016452"/>
            <a:ext cx="537320" cy="556546"/>
          </a:xfrm>
          <a:custGeom>
            <a:avLst/>
            <a:gdLst/>
            <a:ahLst/>
            <a:cxnLst/>
            <a:rect l="l" t="t" r="r" b="b"/>
            <a:pathLst>
              <a:path w="537320" h="556546">
                <a:moveTo>
                  <a:pt x="0" y="0"/>
                </a:moveTo>
                <a:lnTo>
                  <a:pt x="537320" y="0"/>
                </a:lnTo>
                <a:lnTo>
                  <a:pt x="537320" y="556546"/>
                </a:lnTo>
                <a:lnTo>
                  <a:pt x="0" y="556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12205697" y="7051838"/>
            <a:ext cx="357445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m.gast@bk-opladen.de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64470" y="5734789"/>
            <a:ext cx="782600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WIR MACHEN DIE ERZIEHERINNEN UND ERZIEHER VON MORGEN.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473087">
            <a:off x="10559408" y="2331675"/>
            <a:ext cx="6139036" cy="6876720"/>
          </a:xfrm>
          <a:custGeom>
            <a:avLst/>
            <a:gdLst/>
            <a:ahLst/>
            <a:cxnLst/>
            <a:rect l="l" t="t" r="r" b="b"/>
            <a:pathLst>
              <a:path w="6139036" h="6876720">
                <a:moveTo>
                  <a:pt x="0" y="0"/>
                </a:moveTo>
                <a:lnTo>
                  <a:pt x="6139036" y="0"/>
                </a:lnTo>
                <a:lnTo>
                  <a:pt x="6139036" y="6876720"/>
                </a:lnTo>
                <a:lnTo>
                  <a:pt x="0" y="687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3190711" y="1943100"/>
            <a:ext cx="1360713" cy="2207647"/>
          </a:xfrm>
          <a:custGeom>
            <a:avLst/>
            <a:gdLst/>
            <a:ahLst/>
            <a:cxnLst/>
            <a:rect l="l" t="t" r="r" b="b"/>
            <a:pathLst>
              <a:path w="1360713" h="2207647">
                <a:moveTo>
                  <a:pt x="0" y="0"/>
                </a:moveTo>
                <a:lnTo>
                  <a:pt x="1360713" y="0"/>
                </a:lnTo>
                <a:lnTo>
                  <a:pt x="1360713" y="2207647"/>
                </a:lnTo>
                <a:lnTo>
                  <a:pt x="0" y="220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8595081" y="-629025"/>
            <a:ext cx="2194560" cy="4114800"/>
          </a:xfrm>
          <a:custGeom>
            <a:avLst/>
            <a:gdLst/>
            <a:ahLst/>
            <a:cxnLst/>
            <a:rect l="l" t="t" r="r" b="b"/>
            <a:pathLst>
              <a:path w="2194560" h="4114800">
                <a:moveTo>
                  <a:pt x="0" y="0"/>
                </a:moveTo>
                <a:lnTo>
                  <a:pt x="2194560" y="0"/>
                </a:lnTo>
                <a:lnTo>
                  <a:pt x="2194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566432" y="2932623"/>
            <a:ext cx="7929196" cy="4739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Wer wir sind 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Organisation der PIA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Was Sie erwartet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Zugangsvoraussetzungen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Bewerbung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466850"/>
            <a:ext cx="5165311" cy="168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13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INHALT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378945" y="1028700"/>
            <a:ext cx="6169975" cy="7377666"/>
            <a:chOff x="0" y="0"/>
            <a:chExt cx="8226633" cy="9836888"/>
          </a:xfrm>
        </p:grpSpPr>
        <p:sp>
          <p:nvSpPr>
            <p:cNvPr id="4" name="Freeform 4"/>
            <p:cNvSpPr/>
            <p:nvPr/>
          </p:nvSpPr>
          <p:spPr>
            <a:xfrm>
              <a:off x="0" y="1695949"/>
              <a:ext cx="8226633" cy="8140939"/>
            </a:xfrm>
            <a:custGeom>
              <a:avLst/>
              <a:gdLst/>
              <a:ahLst/>
              <a:cxnLst/>
              <a:rect l="l" t="t" r="r" b="b"/>
              <a:pathLst>
                <a:path w="8226633" h="8140939">
                  <a:moveTo>
                    <a:pt x="0" y="0"/>
                  </a:moveTo>
                  <a:lnTo>
                    <a:pt x="8226633" y="0"/>
                  </a:lnTo>
                  <a:lnTo>
                    <a:pt x="8226633" y="8140939"/>
                  </a:lnTo>
                  <a:lnTo>
                    <a:pt x="0" y="8140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 rot="929357">
              <a:off x="3031471" y="158520"/>
              <a:ext cx="1523257" cy="2471361"/>
            </a:xfrm>
            <a:custGeom>
              <a:avLst/>
              <a:gdLst/>
              <a:ahLst/>
              <a:cxnLst/>
              <a:rect l="l" t="t" r="r" b="b"/>
              <a:pathLst>
                <a:path w="1523257" h="2471361">
                  <a:moveTo>
                    <a:pt x="0" y="0"/>
                  </a:moveTo>
                  <a:lnTo>
                    <a:pt x="1523257" y="0"/>
                  </a:lnTo>
                  <a:lnTo>
                    <a:pt x="1523257" y="2471361"/>
                  </a:lnTo>
                  <a:lnTo>
                    <a:pt x="0" y="247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72912" y="905893"/>
            <a:ext cx="1474217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WER WIR SIND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28890" y="3252309"/>
            <a:ext cx="842865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FACHSCHULE FÜR SOZIALPÄDAGOGIK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29872" y="4452459"/>
            <a:ext cx="11426687" cy="5401707"/>
            <a:chOff x="0" y="0"/>
            <a:chExt cx="15235583" cy="7202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35583" cy="7202275"/>
            </a:xfrm>
            <a:custGeom>
              <a:avLst/>
              <a:gdLst/>
              <a:ahLst/>
              <a:cxnLst/>
              <a:rect l="l" t="t" r="r" b="b"/>
              <a:pathLst>
                <a:path w="15235583" h="7202275">
                  <a:moveTo>
                    <a:pt x="0" y="0"/>
                  </a:moveTo>
                  <a:lnTo>
                    <a:pt x="15235583" y="0"/>
                  </a:lnTo>
                  <a:lnTo>
                    <a:pt x="15235583" y="7202275"/>
                  </a:lnTo>
                  <a:lnTo>
                    <a:pt x="0" y="7202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618535" y="5338550"/>
              <a:ext cx="3236714" cy="1748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DIPLOM-</a:t>
              </a:r>
            </a:p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PÄDAGOGEN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490605">
              <a:off x="5777690" y="1168299"/>
              <a:ext cx="3678848" cy="103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9"/>
                </a:lnSpc>
                <a:spcBef>
                  <a:spcPct val="0"/>
                </a:spcBef>
              </a:pPr>
              <a:r>
                <a:rPr lang="en-US" sz="5099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ERZIEHERIN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5344" y="4999551"/>
              <a:ext cx="3741539" cy="2147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47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DIPLOM </a:t>
              </a:r>
            </a:p>
            <a:p>
              <a:pPr algn="ctr">
                <a:lnSpc>
                  <a:spcPts val="4042"/>
                </a:lnSpc>
              </a:pPr>
              <a:r>
                <a:rPr lang="en-US" sz="47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SPORTWISSEN-</a:t>
              </a:r>
            </a:p>
            <a:p>
              <a:pPr algn="ctr">
                <a:lnSpc>
                  <a:spcPts val="4042"/>
                </a:lnSpc>
              </a:pPr>
              <a:r>
                <a:rPr lang="en-US" sz="47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SCHAFTLER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69379" y="3122709"/>
              <a:ext cx="3690269" cy="194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9"/>
                </a:lnSpc>
              </a:pPr>
              <a:r>
                <a:rPr lang="en-US" sz="4999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FACHLEITUNG</a:t>
              </a:r>
            </a:p>
            <a:p>
              <a:pPr algn="ctr">
                <a:lnSpc>
                  <a:spcPts val="5649"/>
                </a:lnSpc>
              </a:pPr>
              <a:r>
                <a:rPr lang="en-US" sz="4999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SOZIALPÄD.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079213" y="5188696"/>
              <a:ext cx="3077157" cy="1711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BETZAVTA</a:t>
              </a:r>
            </a:p>
            <a:p>
              <a:pPr algn="ctr">
                <a:lnSpc>
                  <a:spcPts val="4896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TRAINIERIN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226635" y="3586260"/>
              <a:ext cx="4167787" cy="907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TANZPÄDAGOGIN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81544" y="220282"/>
            <a:ext cx="3551994" cy="2899719"/>
          </a:xfrm>
          <a:custGeom>
            <a:avLst/>
            <a:gdLst/>
            <a:ahLst/>
            <a:cxnLst/>
            <a:rect l="l" t="t" r="r" b="b"/>
            <a:pathLst>
              <a:path w="3551994" h="2899719">
                <a:moveTo>
                  <a:pt x="0" y="0"/>
                </a:moveTo>
                <a:lnTo>
                  <a:pt x="3551994" y="0"/>
                </a:lnTo>
                <a:lnTo>
                  <a:pt x="3551994" y="2899718"/>
                </a:lnTo>
                <a:lnTo>
                  <a:pt x="0" y="2899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2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4109805" y="270193"/>
            <a:ext cx="4031490" cy="3690178"/>
            <a:chOff x="0" y="0"/>
            <a:chExt cx="5375320" cy="4920237"/>
          </a:xfrm>
        </p:grpSpPr>
        <p:sp>
          <p:nvSpPr>
            <p:cNvPr id="4" name="Freeform 4"/>
            <p:cNvSpPr/>
            <p:nvPr/>
          </p:nvSpPr>
          <p:spPr>
            <a:xfrm rot="822969">
              <a:off x="403082" y="485387"/>
              <a:ext cx="4569156" cy="3949464"/>
            </a:xfrm>
            <a:custGeom>
              <a:avLst/>
              <a:gdLst/>
              <a:ahLst/>
              <a:cxnLst/>
              <a:rect l="l" t="t" r="r" b="b"/>
              <a:pathLst>
                <a:path w="4569156" h="3949464">
                  <a:moveTo>
                    <a:pt x="0" y="0"/>
                  </a:moveTo>
                  <a:lnTo>
                    <a:pt x="4569156" y="0"/>
                  </a:lnTo>
                  <a:lnTo>
                    <a:pt x="4569156" y="3949464"/>
                  </a:lnTo>
                  <a:lnTo>
                    <a:pt x="0" y="3949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605358">
              <a:off x="1436545" y="673902"/>
              <a:ext cx="2805108" cy="242641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51806" y="2667098"/>
            <a:ext cx="11438398" cy="6768391"/>
            <a:chOff x="0" y="0"/>
            <a:chExt cx="15251197" cy="9024521"/>
          </a:xfrm>
        </p:grpSpPr>
        <p:sp>
          <p:nvSpPr>
            <p:cNvPr id="7" name="TextBox 7"/>
            <p:cNvSpPr txBox="1"/>
            <p:nvPr/>
          </p:nvSpPr>
          <p:spPr>
            <a:xfrm>
              <a:off x="19948" y="85725"/>
              <a:ext cx="15231249" cy="2507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4848"/>
                </a:lnSpc>
                <a:buFont typeface="Arial"/>
                <a:buChar char="•"/>
              </a:pPr>
              <a:r>
                <a:rPr lang="en-US" sz="48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3 JAHRE SCHULE &amp; PRAXIS (VOLLZEIT):</a:t>
              </a:r>
            </a:p>
            <a:p>
              <a:pPr marL="2072640" lvl="2" indent="-690880" algn="l">
                <a:lnSpc>
                  <a:spcPts val="4848"/>
                </a:lnSpc>
                <a:buFont typeface="Arial"/>
                <a:buChar char="⚬"/>
              </a:pPr>
              <a:r>
                <a:rPr lang="en-US" sz="48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1. &amp; 2. JAHR  &gt;3 TAGE SCHULE &amp; 2 TAGE PRAXIS</a:t>
              </a:r>
            </a:p>
            <a:p>
              <a:pPr marL="2072640" lvl="2" indent="-690880" algn="l">
                <a:lnSpc>
                  <a:spcPts val="4848"/>
                </a:lnSpc>
                <a:buFont typeface="Arial"/>
                <a:buChar char="⚬"/>
              </a:pPr>
              <a:r>
                <a:rPr lang="en-US" sz="48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3. JAHR       &gt;2 TAGE SCHULE &amp; 3 TAGE PRAXIS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080921"/>
              <a:ext cx="13611839" cy="289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5759"/>
                </a:lnSpc>
                <a:buFont typeface="Arial"/>
                <a:buChar char="•"/>
              </a:pPr>
              <a:r>
                <a:rPr lang="en-US" sz="48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Examensprüfung und Kolloqium erfolgen am Ende des dritten Ausbildungsjahres</a:t>
              </a:r>
            </a:p>
            <a:p>
              <a:pPr algn="l">
                <a:lnSpc>
                  <a:spcPts val="5759"/>
                </a:lnSpc>
              </a:pPr>
              <a:endPara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948" y="6128921"/>
              <a:ext cx="10274478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5759"/>
                </a:lnSpc>
                <a:buFont typeface="Arial"/>
                <a:buChar char="•"/>
              </a:pPr>
              <a:r>
                <a:rPr lang="en-US" sz="48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AUSBILDUNGSVERGÜTUNG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948" y="8059321"/>
              <a:ext cx="13611839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20" lvl="1" indent="-518160" algn="l">
                <a:lnSpc>
                  <a:spcPts val="5759"/>
                </a:lnSpc>
                <a:buFont typeface="Arial"/>
                <a:buChar char="•"/>
              </a:pPr>
              <a:r>
                <a:rPr lang="en-US" sz="48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IN DER REGEL 30 URLAUBSTAGE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9655611" y="6836738"/>
            <a:ext cx="2034112" cy="2421562"/>
          </a:xfrm>
          <a:custGeom>
            <a:avLst/>
            <a:gdLst/>
            <a:ahLst/>
            <a:cxnLst/>
            <a:rect l="l" t="t" r="r" b="b"/>
            <a:pathLst>
              <a:path w="2034112" h="2421562">
                <a:moveTo>
                  <a:pt x="0" y="0"/>
                </a:moveTo>
                <a:lnTo>
                  <a:pt x="2034112" y="0"/>
                </a:lnTo>
                <a:lnTo>
                  <a:pt x="2034112" y="2421562"/>
                </a:lnTo>
                <a:lnTo>
                  <a:pt x="0" y="2421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11689723" y="7243683"/>
            <a:ext cx="2308365" cy="2489414"/>
          </a:xfrm>
          <a:custGeom>
            <a:avLst/>
            <a:gdLst/>
            <a:ahLst/>
            <a:cxnLst/>
            <a:rect l="l" t="t" r="r" b="b"/>
            <a:pathLst>
              <a:path w="2308365" h="2489414">
                <a:moveTo>
                  <a:pt x="0" y="0"/>
                </a:moveTo>
                <a:lnTo>
                  <a:pt x="2308365" y="0"/>
                </a:lnTo>
                <a:lnTo>
                  <a:pt x="2308365" y="2489414"/>
                </a:lnTo>
                <a:lnTo>
                  <a:pt x="0" y="2489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TextBox 13"/>
          <p:cNvSpPr txBox="1"/>
          <p:nvPr/>
        </p:nvSpPr>
        <p:spPr>
          <a:xfrm>
            <a:off x="-472024" y="419516"/>
            <a:ext cx="15362232" cy="227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5"/>
              </a:lnSpc>
            </a:pPr>
            <a:r>
              <a:rPr lang="en-US" sz="85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PRAXISINTEGRIERTE ERZIEHER/INNENAUSBILDUNG (PIA)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94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753539" y="304287"/>
            <a:ext cx="1701545" cy="1295301"/>
          </a:xfrm>
          <a:custGeom>
            <a:avLst/>
            <a:gdLst/>
            <a:ahLst/>
            <a:cxnLst/>
            <a:rect l="l" t="t" r="r" b="b"/>
            <a:pathLst>
              <a:path w="1701545" h="1295301">
                <a:moveTo>
                  <a:pt x="0" y="0"/>
                </a:moveTo>
                <a:lnTo>
                  <a:pt x="1701546" y="0"/>
                </a:lnTo>
                <a:lnTo>
                  <a:pt x="1701546" y="1295301"/>
                </a:lnTo>
                <a:lnTo>
                  <a:pt x="0" y="1295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3989730" y="5012288"/>
            <a:ext cx="1189709" cy="1477065"/>
          </a:xfrm>
          <a:custGeom>
            <a:avLst/>
            <a:gdLst/>
            <a:ahLst/>
            <a:cxnLst/>
            <a:rect l="l" t="t" r="r" b="b"/>
            <a:pathLst>
              <a:path w="1189709" h="1477065">
                <a:moveTo>
                  <a:pt x="0" y="0"/>
                </a:moveTo>
                <a:lnTo>
                  <a:pt x="1189709" y="0"/>
                </a:lnTo>
                <a:lnTo>
                  <a:pt x="1189709" y="1477065"/>
                </a:lnTo>
                <a:lnTo>
                  <a:pt x="0" y="1477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071323" y="5143500"/>
            <a:ext cx="845712" cy="1049981"/>
          </a:xfrm>
          <a:custGeom>
            <a:avLst/>
            <a:gdLst/>
            <a:ahLst/>
            <a:cxnLst/>
            <a:rect l="l" t="t" r="r" b="b"/>
            <a:pathLst>
              <a:path w="845712" h="1049981">
                <a:moveTo>
                  <a:pt x="0" y="0"/>
                </a:moveTo>
                <a:lnTo>
                  <a:pt x="845712" y="0"/>
                </a:lnTo>
                <a:lnTo>
                  <a:pt x="845712" y="1049981"/>
                </a:lnTo>
                <a:lnTo>
                  <a:pt x="0" y="1049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134564" y="4016984"/>
            <a:ext cx="2891685" cy="977915"/>
            <a:chOff x="0" y="0"/>
            <a:chExt cx="3855580" cy="1303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5580" cy="1303887"/>
            </a:xfrm>
            <a:custGeom>
              <a:avLst/>
              <a:gdLst/>
              <a:ahLst/>
              <a:cxnLst/>
              <a:rect l="l" t="t" r="r" b="b"/>
              <a:pathLst>
                <a:path w="3855580" h="1303887">
                  <a:moveTo>
                    <a:pt x="0" y="0"/>
                  </a:moveTo>
                  <a:lnTo>
                    <a:pt x="3855580" y="0"/>
                  </a:lnTo>
                  <a:lnTo>
                    <a:pt x="3855580" y="1303887"/>
                  </a:lnTo>
                  <a:lnTo>
                    <a:pt x="0" y="1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 rot="-247784">
              <a:off x="812515" y="197713"/>
              <a:ext cx="2394950" cy="76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807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PA-TREFFEN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16942" y="3639280"/>
            <a:ext cx="3374985" cy="1208858"/>
            <a:chOff x="0" y="0"/>
            <a:chExt cx="4499980" cy="16118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99980" cy="1611811"/>
            </a:xfrm>
            <a:custGeom>
              <a:avLst/>
              <a:gdLst/>
              <a:ahLst/>
              <a:cxnLst/>
              <a:rect l="l" t="t" r="r" b="b"/>
              <a:pathLst>
                <a:path w="4499980" h="1611811">
                  <a:moveTo>
                    <a:pt x="0" y="0"/>
                  </a:moveTo>
                  <a:lnTo>
                    <a:pt x="4499980" y="0"/>
                  </a:lnTo>
                  <a:lnTo>
                    <a:pt x="4499980" y="1611811"/>
                  </a:lnTo>
                  <a:lnTo>
                    <a:pt x="0" y="1611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8389" y="177255"/>
              <a:ext cx="4271591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BLOCKPRAKTIKUM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2. ARBEITSFELD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78345" y="5225830"/>
            <a:ext cx="2717033" cy="783949"/>
            <a:chOff x="0" y="0"/>
            <a:chExt cx="3622711" cy="1045265"/>
          </a:xfrm>
        </p:grpSpPr>
        <p:sp>
          <p:nvSpPr>
            <p:cNvPr id="13" name="Freeform 13"/>
            <p:cNvSpPr/>
            <p:nvPr/>
          </p:nvSpPr>
          <p:spPr>
            <a:xfrm>
              <a:off x="330539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3994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ctr">
                <a:lnSpc>
                  <a:spcPts val="3600"/>
                </a:lnSpc>
                <a:spcBef>
                  <a:spcPct val="0"/>
                </a:spcBef>
                <a:buAutoNum type="arabicPeriod"/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PRAXISBESUCH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134583" y="5224400"/>
            <a:ext cx="2469129" cy="783949"/>
            <a:chOff x="0" y="0"/>
            <a:chExt cx="3292172" cy="10452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3937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4. PRAXISBESUCH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47928" y="5225830"/>
            <a:ext cx="2549500" cy="783949"/>
            <a:chOff x="0" y="0"/>
            <a:chExt cx="3399333" cy="1045265"/>
          </a:xfrm>
        </p:grpSpPr>
        <p:sp>
          <p:nvSpPr>
            <p:cNvPr id="19" name="Freeform 19"/>
            <p:cNvSpPr/>
            <p:nvPr/>
          </p:nvSpPr>
          <p:spPr>
            <a:xfrm>
              <a:off x="10716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4635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2. PRAXISBESUCH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134879" y="5225830"/>
            <a:ext cx="2498762" cy="783949"/>
            <a:chOff x="0" y="0"/>
            <a:chExt cx="3331683" cy="1045265"/>
          </a:xfrm>
        </p:grpSpPr>
        <p:sp>
          <p:nvSpPr>
            <p:cNvPr id="22" name="Freeform 22"/>
            <p:cNvSpPr/>
            <p:nvPr/>
          </p:nvSpPr>
          <p:spPr>
            <a:xfrm>
              <a:off x="3951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3459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3. PRAXISBESUCH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3174119">
            <a:off x="1171511" y="524347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5" name="Freeform 25"/>
          <p:cNvSpPr/>
          <p:nvPr/>
        </p:nvSpPr>
        <p:spPr>
          <a:xfrm rot="3174119">
            <a:off x="4436194" y="524347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 rot="3174119">
            <a:off x="7619750" y="524347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 rot="3174119">
            <a:off x="10779548" y="524347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3174119">
            <a:off x="14039689" y="524347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/>
          <p:cNvSpPr/>
          <p:nvPr/>
        </p:nvSpPr>
        <p:spPr>
          <a:xfrm>
            <a:off x="215490" y="7376733"/>
            <a:ext cx="8374896" cy="649054"/>
          </a:xfrm>
          <a:custGeom>
            <a:avLst/>
            <a:gdLst/>
            <a:ahLst/>
            <a:cxnLst/>
            <a:rect l="l" t="t" r="r" b="b"/>
            <a:pathLst>
              <a:path w="8374896" h="649054">
                <a:moveTo>
                  <a:pt x="0" y="0"/>
                </a:moveTo>
                <a:lnTo>
                  <a:pt x="8374896" y="0"/>
                </a:lnTo>
                <a:lnTo>
                  <a:pt x="8374896" y="649055"/>
                </a:lnTo>
                <a:lnTo>
                  <a:pt x="0" y="6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0" name="Freeform 30"/>
          <p:cNvSpPr/>
          <p:nvPr/>
        </p:nvSpPr>
        <p:spPr>
          <a:xfrm>
            <a:off x="8466069" y="7376733"/>
            <a:ext cx="8374896" cy="649054"/>
          </a:xfrm>
          <a:custGeom>
            <a:avLst/>
            <a:gdLst/>
            <a:ahLst/>
            <a:cxnLst/>
            <a:rect l="l" t="t" r="r" b="b"/>
            <a:pathLst>
              <a:path w="8374896" h="649054">
                <a:moveTo>
                  <a:pt x="0" y="0"/>
                </a:moveTo>
                <a:lnTo>
                  <a:pt x="8374896" y="0"/>
                </a:lnTo>
                <a:lnTo>
                  <a:pt x="8374896" y="649055"/>
                </a:lnTo>
                <a:lnTo>
                  <a:pt x="0" y="6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 dirty="0"/>
          </a:p>
        </p:txBody>
      </p:sp>
      <p:sp>
        <p:nvSpPr>
          <p:cNvPr id="31" name="TextBox 31"/>
          <p:cNvSpPr txBox="1"/>
          <p:nvPr/>
        </p:nvSpPr>
        <p:spPr>
          <a:xfrm>
            <a:off x="613246" y="7376733"/>
            <a:ext cx="83090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AUG.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80627" y="7376733"/>
            <a:ext cx="76080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SEP.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23669" y="7376733"/>
            <a:ext cx="84311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OKT.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596754" y="7376733"/>
            <a:ext cx="876746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NOV.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45001" y="7376733"/>
            <a:ext cx="883298" cy="680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DEZ.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18015" y="7376733"/>
            <a:ext cx="913155" cy="680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JAN.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60166" y="7376733"/>
            <a:ext cx="865807" cy="680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FEB.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134879" y="7376733"/>
            <a:ext cx="90234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MÄR.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551648" y="7376733"/>
            <a:ext cx="782836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APR.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957480" y="7339310"/>
            <a:ext cx="726398" cy="680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MAI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351508" y="7376733"/>
            <a:ext cx="83224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JUN.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748781" y="7376733"/>
            <a:ext cx="75173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JUL.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185449" y="688423"/>
            <a:ext cx="11970733" cy="246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24"/>
              </a:lnSpc>
            </a:pPr>
            <a:r>
              <a:rPr lang="en-US" sz="12499" dirty="0" err="1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Organisation</a:t>
            </a:r>
            <a:r>
              <a:rPr lang="en-US" sz="12499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 </a:t>
            </a:r>
          </a:p>
          <a:p>
            <a:pPr algn="ctr">
              <a:lnSpc>
                <a:spcPts val="9876"/>
              </a:lnSpc>
            </a:pPr>
            <a:r>
              <a:rPr lang="en-US" sz="7901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(</a:t>
            </a:r>
            <a:r>
              <a:rPr lang="en-US" sz="7901" dirty="0" err="1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exemplarisch</a:t>
            </a:r>
            <a:r>
              <a:rPr lang="en-US" sz="7901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-477885" y="1875813"/>
            <a:ext cx="595138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7200"/>
              </a:lnSpc>
              <a:spcBef>
                <a:spcPct val="0"/>
              </a:spcBef>
              <a:buAutoNum type="arabicPeriod"/>
            </a:pPr>
            <a:r>
              <a:rPr lang="en-US" sz="6000">
                <a:solidFill>
                  <a:srgbClr val="FFD034"/>
                </a:solidFill>
                <a:latin typeface="Handy Casual"/>
                <a:ea typeface="Handy Casual"/>
                <a:cs typeface="Handy Casual"/>
                <a:sym typeface="Handy Casual"/>
              </a:rPr>
              <a:t>AUSBILDUNGSJAHR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38819" y="2809263"/>
            <a:ext cx="687919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3 TAGE UNTERRICHT &amp; 2 TAGE PRAXIS</a:t>
            </a:r>
          </a:p>
        </p:txBody>
      </p:sp>
      <p:sp>
        <p:nvSpPr>
          <p:cNvPr id="46" name="Freeform 46"/>
          <p:cNvSpPr/>
          <p:nvPr/>
        </p:nvSpPr>
        <p:spPr>
          <a:xfrm rot="2574590">
            <a:off x="13505668" y="7094441"/>
            <a:ext cx="3795274" cy="4773930"/>
          </a:xfrm>
          <a:custGeom>
            <a:avLst/>
            <a:gdLst/>
            <a:ahLst/>
            <a:cxnLst/>
            <a:rect l="l" t="t" r="r" b="b"/>
            <a:pathLst>
              <a:path w="3795274" h="4773930">
                <a:moveTo>
                  <a:pt x="0" y="0"/>
                </a:moveTo>
                <a:lnTo>
                  <a:pt x="3795274" y="0"/>
                </a:lnTo>
                <a:lnTo>
                  <a:pt x="3795274" y="4773929"/>
                </a:lnTo>
                <a:lnTo>
                  <a:pt x="0" y="47739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7" name="Freeform 47"/>
          <p:cNvSpPr/>
          <p:nvPr/>
        </p:nvSpPr>
        <p:spPr>
          <a:xfrm rot="200483" flipV="1">
            <a:off x="7585164" y="8624395"/>
            <a:ext cx="4767273" cy="1368605"/>
          </a:xfrm>
          <a:custGeom>
            <a:avLst/>
            <a:gdLst/>
            <a:ahLst/>
            <a:cxnLst/>
            <a:rect l="l" t="t" r="r" b="b"/>
            <a:pathLst>
              <a:path w="4767273" h="1368605">
                <a:moveTo>
                  <a:pt x="0" y="1368605"/>
                </a:moveTo>
                <a:lnTo>
                  <a:pt x="4767273" y="1368605"/>
                </a:lnTo>
                <a:lnTo>
                  <a:pt x="4767273" y="0"/>
                </a:lnTo>
                <a:lnTo>
                  <a:pt x="0" y="0"/>
                </a:lnTo>
                <a:lnTo>
                  <a:pt x="0" y="1368605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8" name="Freeform 48"/>
          <p:cNvSpPr/>
          <p:nvPr/>
        </p:nvSpPr>
        <p:spPr>
          <a:xfrm rot="200483">
            <a:off x="114172" y="8704773"/>
            <a:ext cx="4767273" cy="1368605"/>
          </a:xfrm>
          <a:custGeom>
            <a:avLst/>
            <a:gdLst/>
            <a:ahLst/>
            <a:cxnLst/>
            <a:rect l="l" t="t" r="r" b="b"/>
            <a:pathLst>
              <a:path w="4767273" h="1368605">
                <a:moveTo>
                  <a:pt x="0" y="0"/>
                </a:moveTo>
                <a:lnTo>
                  <a:pt x="4767272" y="0"/>
                </a:lnTo>
                <a:lnTo>
                  <a:pt x="4767272" y="1368605"/>
                </a:lnTo>
                <a:lnTo>
                  <a:pt x="0" y="13686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9" name="TextBox 49"/>
          <p:cNvSpPr txBox="1"/>
          <p:nvPr/>
        </p:nvSpPr>
        <p:spPr>
          <a:xfrm>
            <a:off x="5148585" y="8547956"/>
            <a:ext cx="240074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KONTIBUIERLICHE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PRAXISAUSWERTUNG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-2126215">
            <a:off x="4443240" y="389454"/>
            <a:ext cx="9956116" cy="9508091"/>
          </a:xfrm>
          <a:custGeom>
            <a:avLst/>
            <a:gdLst/>
            <a:ahLst/>
            <a:cxnLst/>
            <a:rect l="l" t="t" r="r" b="b"/>
            <a:pathLst>
              <a:path w="9956116" h="9508091">
                <a:moveTo>
                  <a:pt x="0" y="0"/>
                </a:moveTo>
                <a:lnTo>
                  <a:pt x="9956116" y="0"/>
                </a:lnTo>
                <a:lnTo>
                  <a:pt x="9956116" y="9508092"/>
                </a:lnTo>
                <a:lnTo>
                  <a:pt x="0" y="95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0" y="7067431"/>
            <a:ext cx="3777237" cy="2851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6222" y="7744998"/>
            <a:ext cx="1913337" cy="21742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3731" y="558820"/>
            <a:ext cx="13086934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SO GELINGT DIE AUSBILDUNG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61868" y="2551418"/>
            <a:ext cx="288272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PRAXIS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80665" y="3008618"/>
            <a:ext cx="350590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UNTERRICHT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45460" y="7872001"/>
            <a:ext cx="3481938" cy="17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INDIVIDUELLE</a:t>
            </a:r>
          </a:p>
          <a:p>
            <a:pPr marL="0" lvl="0" indent="0" algn="l">
              <a:lnSpc>
                <a:spcPts val="336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BERATUNG</a:t>
            </a:r>
          </a:p>
        </p:txBody>
      </p:sp>
      <p:sp>
        <p:nvSpPr>
          <p:cNvPr id="10" name="Freeform 10"/>
          <p:cNvSpPr/>
          <p:nvPr/>
        </p:nvSpPr>
        <p:spPr>
          <a:xfrm rot="-733028">
            <a:off x="14709592" y="1025521"/>
            <a:ext cx="1422578" cy="1412232"/>
          </a:xfrm>
          <a:custGeom>
            <a:avLst/>
            <a:gdLst/>
            <a:ahLst/>
            <a:cxnLst/>
            <a:rect l="l" t="t" r="r" b="b"/>
            <a:pathLst>
              <a:path w="1422578" h="1412232">
                <a:moveTo>
                  <a:pt x="0" y="0"/>
                </a:moveTo>
                <a:lnTo>
                  <a:pt x="1422578" y="0"/>
                </a:lnTo>
                <a:lnTo>
                  <a:pt x="1422578" y="1412232"/>
                </a:lnTo>
                <a:lnTo>
                  <a:pt x="0" y="1412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 rot="1061361">
            <a:off x="15914922" y="143413"/>
            <a:ext cx="2147730" cy="2132110"/>
          </a:xfrm>
          <a:custGeom>
            <a:avLst/>
            <a:gdLst/>
            <a:ahLst/>
            <a:cxnLst/>
            <a:rect l="l" t="t" r="r" b="b"/>
            <a:pathLst>
              <a:path w="2147730" h="2132110">
                <a:moveTo>
                  <a:pt x="0" y="0"/>
                </a:moveTo>
                <a:lnTo>
                  <a:pt x="2147731" y="0"/>
                </a:lnTo>
                <a:lnTo>
                  <a:pt x="2147731" y="2132110"/>
                </a:lnTo>
                <a:lnTo>
                  <a:pt x="0" y="21321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14" y="5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126269" y="584877"/>
            <a:ext cx="12662841" cy="9117245"/>
          </a:xfrm>
          <a:custGeom>
            <a:avLst/>
            <a:gdLst/>
            <a:ahLst/>
            <a:cxnLst/>
            <a:rect l="l" t="t" r="r" b="b"/>
            <a:pathLst>
              <a:path w="12662841" h="9117245">
                <a:moveTo>
                  <a:pt x="0" y="0"/>
                </a:moveTo>
                <a:lnTo>
                  <a:pt x="12662841" y="0"/>
                </a:lnTo>
                <a:lnTo>
                  <a:pt x="12662841" y="9117246"/>
                </a:lnTo>
                <a:lnTo>
                  <a:pt x="0" y="911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8826397" y="2706316"/>
            <a:ext cx="5185958" cy="4873733"/>
            <a:chOff x="243634" y="436638"/>
            <a:chExt cx="6914610" cy="6498311"/>
          </a:xfrm>
        </p:grpSpPr>
        <p:sp>
          <p:nvSpPr>
            <p:cNvPr id="5" name="Freeform 5"/>
            <p:cNvSpPr/>
            <p:nvPr/>
          </p:nvSpPr>
          <p:spPr>
            <a:xfrm>
              <a:off x="353730" y="436638"/>
              <a:ext cx="6804514" cy="6498311"/>
            </a:xfrm>
            <a:custGeom>
              <a:avLst/>
              <a:gdLst/>
              <a:ahLst/>
              <a:cxnLst/>
              <a:rect l="l" t="t" r="r" b="b"/>
              <a:pathLst>
                <a:path w="6804514" h="6498311">
                  <a:moveTo>
                    <a:pt x="0" y="0"/>
                  </a:moveTo>
                  <a:lnTo>
                    <a:pt x="6804514" y="0"/>
                  </a:lnTo>
                  <a:lnTo>
                    <a:pt x="6804514" y="6498312"/>
                  </a:lnTo>
                  <a:lnTo>
                    <a:pt x="0" y="6498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 rot="1769060">
              <a:off x="3332385" y="654543"/>
              <a:ext cx="3023437" cy="226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7"/>
                </a:lnSpc>
              </a:pPr>
              <a:r>
                <a:rPr lang="en-US" sz="1997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2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Pädagogische Beziehungen</a:t>
              </a:r>
            </a:p>
            <a:p>
              <a:pPr algn="ctr">
                <a:lnSpc>
                  <a:spcPts val="2097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gestalten &amp; mit</a:t>
              </a:r>
            </a:p>
            <a:p>
              <a:pPr algn="ctr">
                <a:lnSpc>
                  <a:spcPts val="2097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Gruppen pädago-</a:t>
              </a:r>
            </a:p>
            <a:p>
              <a:pPr algn="ctr">
                <a:lnSpc>
                  <a:spcPts val="2097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gisch arbeiten</a:t>
              </a:r>
            </a:p>
            <a:p>
              <a:pPr algn="ctr">
                <a:lnSpc>
                  <a:spcPts val="2876"/>
                </a:lnSpc>
              </a:pPr>
              <a:endParaRPr lang="en-US" sz="1748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28143" y="3000735"/>
              <a:ext cx="2113617" cy="1370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7"/>
                </a:lnSpc>
              </a:pPr>
              <a:r>
                <a:rPr lang="en-US" sz="2247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FACHRICHTUNGS-</a:t>
              </a:r>
            </a:p>
            <a:p>
              <a:pPr algn="ctr">
                <a:lnSpc>
                  <a:spcPts val="2697"/>
                </a:lnSpc>
              </a:pPr>
              <a:r>
                <a:rPr lang="en-US" sz="2247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BEZOGENER </a:t>
              </a:r>
            </a:p>
            <a:p>
              <a:pPr algn="ctr">
                <a:lnSpc>
                  <a:spcPts val="2697"/>
                </a:lnSpc>
              </a:pPr>
              <a:r>
                <a:rPr lang="en-US" sz="2247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LERNBEREICH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1724658">
              <a:off x="847848" y="727298"/>
              <a:ext cx="3488166" cy="1944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7"/>
                </a:lnSpc>
              </a:pPr>
              <a:r>
                <a:rPr lang="en-US" sz="1997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1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Berufliche Identität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  &amp; professionelle Pers-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pektive weiter-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entwickeln</a:t>
              </a:r>
            </a:p>
            <a:p>
              <a:pPr algn="ctr">
                <a:lnSpc>
                  <a:spcPts val="1852"/>
                </a:lnSpc>
              </a:pPr>
              <a:endParaRPr lang="en-US" sz="1748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 rot="5400000">
              <a:off x="3644014" y="2521926"/>
              <a:ext cx="4307090" cy="2278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7"/>
                </a:lnSpc>
              </a:pPr>
              <a:r>
                <a:rPr lang="en-US" sz="1997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3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LEBENSWELTEN UND DIVER-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SITÄT WAHRNEHMEN,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VERSTEHEN &amp;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INKLUSION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FÖRDERN</a:t>
              </a:r>
            </a:p>
            <a:p>
              <a:pPr algn="ctr">
                <a:lnSpc>
                  <a:spcPts val="2097"/>
                </a:lnSpc>
                <a:spcBef>
                  <a:spcPct val="0"/>
                </a:spcBef>
              </a:pPr>
              <a:endParaRPr lang="en-US" sz="1748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19784218">
              <a:off x="3525103" y="4735520"/>
              <a:ext cx="2638113" cy="1658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7"/>
                </a:lnSpc>
              </a:pPr>
              <a:r>
                <a:rPr lang="en-US" sz="1997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4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SOZIALPÄDAGO-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GISCHE BILDUNGSARBEIT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IN DEN BILDUNGSBEREICHEN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PROFESSIONELL GESTALTEN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1811944">
              <a:off x="243634" y="4540726"/>
              <a:ext cx="4696805" cy="2235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7"/>
                </a:lnSpc>
              </a:pPr>
              <a:r>
                <a:rPr lang="en-US" sz="1997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5</a:t>
              </a:r>
            </a:p>
            <a:p>
              <a:pPr algn="ctr">
                <a:lnSpc>
                  <a:spcPts val="1798"/>
                </a:lnSpc>
              </a:pPr>
              <a:r>
                <a:rPr lang="en-US" sz="149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ERZIEHUNGS- U.</a:t>
              </a:r>
            </a:p>
            <a:p>
              <a:pPr algn="ctr">
                <a:lnSpc>
                  <a:spcPts val="1798"/>
                </a:lnSpc>
              </a:pPr>
              <a:r>
                <a:rPr lang="en-US" sz="149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BILDUNGSPARTNER-</a:t>
              </a:r>
            </a:p>
            <a:p>
              <a:pPr algn="ctr">
                <a:lnSpc>
                  <a:spcPts val="1798"/>
                </a:lnSpc>
              </a:pPr>
              <a:r>
                <a:rPr lang="en-US" sz="149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SCHAFTEN MIT ELTERN U. BE-</a:t>
              </a:r>
            </a:p>
            <a:p>
              <a:pPr algn="ctr">
                <a:lnSpc>
                  <a:spcPts val="1798"/>
                </a:lnSpc>
              </a:pPr>
              <a:r>
                <a:rPr lang="en-US" sz="149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ZUGSPERSONEN GESTALTEN SOWIE</a:t>
              </a:r>
            </a:p>
            <a:p>
              <a:pPr algn="ctr">
                <a:lnSpc>
                  <a:spcPts val="1798"/>
                </a:lnSpc>
              </a:pPr>
              <a:r>
                <a:rPr lang="en-US" sz="1498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ÜBERGÄNGE UNTERSTÜTZEN </a:t>
              </a:r>
            </a:p>
            <a:p>
              <a:pPr algn="ctr">
                <a:lnSpc>
                  <a:spcPts val="1798"/>
                </a:lnSpc>
                <a:spcBef>
                  <a:spcPct val="0"/>
                </a:spcBef>
              </a:pPr>
              <a:endParaRPr lang="en-US" sz="1498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 rot="16200000">
              <a:off x="-1496113" y="2831971"/>
              <a:ext cx="5826043" cy="1658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7"/>
                </a:lnSpc>
              </a:pPr>
              <a:r>
                <a:rPr lang="en-US" sz="1997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6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chemeClr val="bg1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</a:t>
              </a: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NSTITUTION UND TEAM ENT-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WICKELN SOWIE IN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NETZWERKEN </a:t>
              </a:r>
            </a:p>
            <a:p>
              <a:pPr algn="ctr">
                <a:lnSpc>
                  <a:spcPts val="1852"/>
                </a:lnSpc>
              </a:pPr>
              <a:r>
                <a:rPr lang="en-US" sz="1748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KOOPERIEREN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357129" y="3465831"/>
            <a:ext cx="5823720" cy="370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9"/>
              </a:lnSpc>
            </a:pPr>
            <a:r>
              <a:rPr lang="en-US" sz="88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UNTERRICHT</a:t>
            </a:r>
          </a:p>
          <a:p>
            <a:pPr algn="ctr">
              <a:lnSpc>
                <a:spcPts val="6969"/>
              </a:lnSpc>
            </a:pPr>
            <a:r>
              <a:rPr lang="en-US" sz="88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IN</a:t>
            </a:r>
          </a:p>
          <a:p>
            <a:pPr algn="ctr">
              <a:lnSpc>
                <a:spcPts val="6969"/>
              </a:lnSpc>
            </a:pPr>
            <a:r>
              <a:rPr lang="en-US" sz="88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LERN-</a:t>
            </a:r>
          </a:p>
          <a:p>
            <a:pPr algn="ctr">
              <a:lnSpc>
                <a:spcPts val="6969"/>
              </a:lnSpc>
            </a:pPr>
            <a:r>
              <a:rPr lang="en-US" sz="88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FELDERN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50130" y="793309"/>
            <a:ext cx="3310756" cy="362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ABGELEITET AUS BERUFLICHEN HANDLUNGSFELDERN, DIE DAS EIGENVERANTWORTLICHE LERNEN UND DIE ANWENDUNG DES GELERNTEN IN REALEN SITUATIONEN FÖRDERN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45022" y="1473926"/>
            <a:ext cx="2892680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1"/>
                </a:solidFill>
                <a:latin typeface="Handy Casual"/>
                <a:ea typeface="Handy Casual"/>
                <a:cs typeface="Handy Casual"/>
                <a:sym typeface="Handy Casual"/>
              </a:rPr>
              <a:t>SIND PRAXISORIENTIERT UND DECKEN VERSCHIEDENE ASPEKTE DER PÄDAGOGISCHEN ARBEIT AB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29592" y="5840542"/>
            <a:ext cx="3151832" cy="362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DURCH EIN AM BERUFLICHEN HANDELN AUSGERICHTETES DIDAKTISCHES KONZEPT DES FÄCHERÜBER-GREIFENDEN LERNENS WERDEN THEORIE UND PRAXIS BESTMÖGLICH MITEINANDER VERBUNDEN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69386" y="6240592"/>
            <a:ext cx="3243951" cy="282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SIND DEFINIERTE HANDLUNGSSITUATIONEN ODER ARBEITSBEREICHE, DIE ES DEN LERNENDEN ERMÖGLICHEN, RELEVANTE KOMPETENZEN FÜR IHREN BERUF ZU ERWERBEN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52861" y="570536"/>
            <a:ext cx="17257347" cy="121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5"/>
              </a:lnSpc>
            </a:pPr>
            <a:r>
              <a:rPr lang="en-US" sz="99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FÜR EINE BESTMÖGLICHE AUSBILDUNG </a:t>
            </a:r>
          </a:p>
        </p:txBody>
      </p:sp>
      <p:sp>
        <p:nvSpPr>
          <p:cNvPr id="4" name="Freeform 4"/>
          <p:cNvSpPr/>
          <p:nvPr/>
        </p:nvSpPr>
        <p:spPr>
          <a:xfrm>
            <a:off x="4910167" y="1987741"/>
            <a:ext cx="8142735" cy="8059220"/>
          </a:xfrm>
          <a:custGeom>
            <a:avLst/>
            <a:gdLst/>
            <a:ahLst/>
            <a:cxnLst/>
            <a:rect l="l" t="t" r="r" b="b"/>
            <a:pathLst>
              <a:path w="8142735" h="8059220">
                <a:moveTo>
                  <a:pt x="0" y="0"/>
                </a:moveTo>
                <a:lnTo>
                  <a:pt x="8142735" y="0"/>
                </a:lnTo>
                <a:lnTo>
                  <a:pt x="8142735" y="8059220"/>
                </a:lnTo>
                <a:lnTo>
                  <a:pt x="0" y="8059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866303" y="4293537"/>
            <a:ext cx="6334626" cy="4964763"/>
          </a:xfrm>
          <a:custGeom>
            <a:avLst/>
            <a:gdLst/>
            <a:ahLst/>
            <a:cxnLst/>
            <a:rect l="l" t="t" r="r" b="b"/>
            <a:pathLst>
              <a:path w="6334626" h="4964763">
                <a:moveTo>
                  <a:pt x="0" y="0"/>
                </a:moveTo>
                <a:lnTo>
                  <a:pt x="6334626" y="0"/>
                </a:lnTo>
                <a:lnTo>
                  <a:pt x="6334626" y="4964763"/>
                </a:lnTo>
                <a:lnTo>
                  <a:pt x="0" y="496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18316" y="647700"/>
            <a:ext cx="16230600" cy="330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20"/>
              </a:lnSpc>
            </a:pPr>
            <a:r>
              <a:rPr lang="en-US" sz="120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BRINGEN SIE IHRE STÄRKEN EIN</a:t>
            </a:r>
          </a:p>
          <a:p>
            <a:pPr algn="ctr">
              <a:lnSpc>
                <a:spcPts val="12720"/>
              </a:lnSpc>
            </a:pPr>
            <a:r>
              <a:rPr lang="en-US" sz="120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-WIR UNTERSTÜTZEN SIE-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Macintosh PowerPoint</Application>
  <PresentationFormat>Benutzerdefiniert</PresentationFormat>
  <Paragraphs>151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Bebas Neue</vt:lpstr>
      <vt:lpstr>Calibri</vt:lpstr>
      <vt:lpstr>TC October</vt:lpstr>
      <vt:lpstr>Canva Sans Bold</vt:lpstr>
      <vt:lpstr>Handy Casual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der offenen Tür_2025</dc:title>
  <cp:lastModifiedBy>Gast, Melanie</cp:lastModifiedBy>
  <cp:revision>5</cp:revision>
  <dcterms:created xsi:type="dcterms:W3CDTF">2006-08-16T00:00:00Z</dcterms:created>
  <dcterms:modified xsi:type="dcterms:W3CDTF">2025-11-14T19:08:09Z</dcterms:modified>
  <dc:identifier>DAG4rzd2YxU</dc:identifier>
</cp:coreProperties>
</file>